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66" r:id="rId3"/>
    <p:sldId id="269" r:id="rId4"/>
    <p:sldId id="271" r:id="rId5"/>
    <p:sldId id="270" r:id="rId6"/>
    <p:sldId id="272" r:id="rId7"/>
    <p:sldId id="273" r:id="rId8"/>
    <p:sldId id="274" r:id="rId9"/>
    <p:sldId id="275" r:id="rId1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7C1EC-2BF9-4A6A-B830-65F6951931D7}" v="4" dt="2025-08-25T11:11:00.08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507" autoAdjust="0"/>
  </p:normalViewPr>
  <p:slideViewPr>
    <p:cSldViewPr>
      <p:cViewPr varScale="1">
        <p:scale>
          <a:sx n="66" d="100"/>
          <a:sy n="66" d="100"/>
        </p:scale>
        <p:origin x="1301"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di Loik" userId="f79c94bd-6c64-4d35-9e1b-d8c63baf0d41" providerId="ADAL" clId="{04D7C1EC-2BF9-4A6A-B830-65F6951931D7}"/>
    <pc:docChg chg="undo redo custSel modSld">
      <pc:chgData name="Kaidi Loik" userId="f79c94bd-6c64-4d35-9e1b-d8c63baf0d41" providerId="ADAL" clId="{04D7C1EC-2BF9-4A6A-B830-65F6951931D7}" dt="2025-08-25T11:45:29.051" v="219" actId="20577"/>
      <pc:docMkLst>
        <pc:docMk/>
      </pc:docMkLst>
      <pc:sldChg chg="modSp mod modNotesTx">
        <pc:chgData name="Kaidi Loik" userId="f79c94bd-6c64-4d35-9e1b-d8c63baf0d41" providerId="ADAL" clId="{04D7C1EC-2BF9-4A6A-B830-65F6951931D7}" dt="2025-08-25T11:45:29.051" v="219" actId="20577"/>
        <pc:sldMkLst>
          <pc:docMk/>
          <pc:sldMk cId="0" sldId="256"/>
        </pc:sldMkLst>
        <pc:spChg chg="mod">
          <ac:chgData name="Kaidi Loik" userId="f79c94bd-6c64-4d35-9e1b-d8c63baf0d41" providerId="ADAL" clId="{04D7C1EC-2BF9-4A6A-B830-65F6951931D7}" dt="2025-08-25T11:45:29.051" v="219" actId="20577"/>
          <ac:spMkLst>
            <pc:docMk/>
            <pc:sldMk cId="0" sldId="256"/>
            <ac:spMk id="11" creationId="{DBA84167-7B86-ABF2-7D3E-4BF006CF71E5}"/>
          </ac:spMkLst>
        </pc:spChg>
        <pc:grpChg chg="mod">
          <ac:chgData name="Kaidi Loik" userId="f79c94bd-6c64-4d35-9e1b-d8c63baf0d41" providerId="ADAL" clId="{04D7C1EC-2BF9-4A6A-B830-65F6951931D7}" dt="2025-08-25T11:10:18.338" v="207" actId="14100"/>
          <ac:grpSpMkLst>
            <pc:docMk/>
            <pc:sldMk cId="0" sldId="256"/>
            <ac:grpSpMk id="6" creationId="{00000000-0000-0000-0000-000000000000}"/>
          </ac:grpSpMkLst>
        </pc:grpChg>
      </pc:sldChg>
      <pc:sldChg chg="modSp mod modNotesTx">
        <pc:chgData name="Kaidi Loik" userId="f79c94bd-6c64-4d35-9e1b-d8c63baf0d41" providerId="ADAL" clId="{04D7C1EC-2BF9-4A6A-B830-65F6951931D7}" dt="2025-08-25T10:17:34.921" v="44"/>
        <pc:sldMkLst>
          <pc:docMk/>
          <pc:sldMk cId="0" sldId="266"/>
        </pc:sldMkLst>
        <pc:spChg chg="mod">
          <ac:chgData name="Kaidi Loik" userId="f79c94bd-6c64-4d35-9e1b-d8c63baf0d41" providerId="ADAL" clId="{04D7C1EC-2BF9-4A6A-B830-65F6951931D7}" dt="2025-08-25T10:13:59.899" v="8"/>
          <ac:spMkLst>
            <pc:docMk/>
            <pc:sldMk cId="0" sldId="266"/>
            <ac:spMk id="3" creationId="{00000000-0000-0000-0000-000000000000}"/>
          </ac:spMkLst>
        </pc:spChg>
        <pc:spChg chg="mod">
          <ac:chgData name="Kaidi Loik" userId="f79c94bd-6c64-4d35-9e1b-d8c63baf0d41" providerId="ADAL" clId="{04D7C1EC-2BF9-4A6A-B830-65F6951931D7}" dt="2025-08-25T10:17:02.606" v="43" actId="5793"/>
          <ac:spMkLst>
            <pc:docMk/>
            <pc:sldMk cId="0" sldId="266"/>
            <ac:spMk id="6" creationId="{DEEE0731-056D-96D6-712C-E3B9E3F31EAE}"/>
          </ac:spMkLst>
        </pc:spChg>
      </pc:sldChg>
      <pc:sldChg chg="modSp mod modNotesTx">
        <pc:chgData name="Kaidi Loik" userId="f79c94bd-6c64-4d35-9e1b-d8c63baf0d41" providerId="ADAL" clId="{04D7C1EC-2BF9-4A6A-B830-65F6951931D7}" dt="2025-08-25T11:10:45.554" v="208" actId="20577"/>
        <pc:sldMkLst>
          <pc:docMk/>
          <pc:sldMk cId="295509713" sldId="269"/>
        </pc:sldMkLst>
        <pc:spChg chg="mod">
          <ac:chgData name="Kaidi Loik" userId="f79c94bd-6c64-4d35-9e1b-d8c63baf0d41" providerId="ADAL" clId="{04D7C1EC-2BF9-4A6A-B830-65F6951931D7}" dt="2025-08-25T10:18:40.252" v="47"/>
          <ac:spMkLst>
            <pc:docMk/>
            <pc:sldMk cId="295509713" sldId="269"/>
            <ac:spMk id="2" creationId="{685B7E0D-5249-00AF-8F57-902A35CBB122}"/>
          </ac:spMkLst>
        </pc:spChg>
        <pc:spChg chg="mod">
          <ac:chgData name="Kaidi Loik" userId="f79c94bd-6c64-4d35-9e1b-d8c63baf0d41" providerId="ADAL" clId="{04D7C1EC-2BF9-4A6A-B830-65F6951931D7}" dt="2025-08-25T11:10:45.554" v="208" actId="20577"/>
          <ac:spMkLst>
            <pc:docMk/>
            <pc:sldMk cId="295509713" sldId="269"/>
            <ac:spMk id="3" creationId="{35387592-9785-AB4B-EBCC-79DD2CD117A3}"/>
          </ac:spMkLst>
        </pc:spChg>
      </pc:sldChg>
      <pc:sldChg chg="modSp mod modNotesTx">
        <pc:chgData name="Kaidi Loik" userId="f79c94bd-6c64-4d35-9e1b-d8c63baf0d41" providerId="ADAL" clId="{04D7C1EC-2BF9-4A6A-B830-65F6951931D7}" dt="2025-08-25T10:41:33.033" v="119"/>
        <pc:sldMkLst>
          <pc:docMk/>
          <pc:sldMk cId="2223037215" sldId="270"/>
        </pc:sldMkLst>
        <pc:spChg chg="mod">
          <ac:chgData name="Kaidi Loik" userId="f79c94bd-6c64-4d35-9e1b-d8c63baf0d41" providerId="ADAL" clId="{04D7C1EC-2BF9-4A6A-B830-65F6951931D7}" dt="2025-08-25T10:38:51.305" v="97"/>
          <ac:spMkLst>
            <pc:docMk/>
            <pc:sldMk cId="2223037215" sldId="270"/>
            <ac:spMk id="2" creationId="{0C65FFA0-4A06-256F-D247-1828DA95BB6C}"/>
          </ac:spMkLst>
        </pc:spChg>
        <pc:spChg chg="mod">
          <ac:chgData name="Kaidi Loik" userId="f79c94bd-6c64-4d35-9e1b-d8c63baf0d41" providerId="ADAL" clId="{04D7C1EC-2BF9-4A6A-B830-65F6951931D7}" dt="2025-08-25T10:39:48.031" v="111" actId="255"/>
          <ac:spMkLst>
            <pc:docMk/>
            <pc:sldMk cId="2223037215" sldId="270"/>
            <ac:spMk id="3" creationId="{0BD6B5C3-0867-AE11-5758-EDD91292D432}"/>
          </ac:spMkLst>
        </pc:spChg>
        <pc:spChg chg="mod">
          <ac:chgData name="Kaidi Loik" userId="f79c94bd-6c64-4d35-9e1b-d8c63baf0d41" providerId="ADAL" clId="{04D7C1EC-2BF9-4A6A-B830-65F6951931D7}" dt="2025-08-25T10:41:14.205" v="117" actId="108"/>
          <ac:spMkLst>
            <pc:docMk/>
            <pc:sldMk cId="2223037215" sldId="270"/>
            <ac:spMk id="7" creationId="{600A515F-1018-D1A9-A8EF-B8E633D065A0}"/>
          </ac:spMkLst>
        </pc:spChg>
      </pc:sldChg>
      <pc:sldChg chg="addSp delSp modSp mod modNotesTx">
        <pc:chgData name="Kaidi Loik" userId="f79c94bd-6c64-4d35-9e1b-d8c63baf0d41" providerId="ADAL" clId="{04D7C1EC-2BF9-4A6A-B830-65F6951931D7}" dt="2025-08-25T10:29:22.811" v="94"/>
        <pc:sldMkLst>
          <pc:docMk/>
          <pc:sldMk cId="2288391655" sldId="271"/>
        </pc:sldMkLst>
        <pc:spChg chg="mod">
          <ac:chgData name="Kaidi Loik" userId="f79c94bd-6c64-4d35-9e1b-d8c63baf0d41" providerId="ADAL" clId="{04D7C1EC-2BF9-4A6A-B830-65F6951931D7}" dt="2025-08-25T10:27:22.258" v="74"/>
          <ac:spMkLst>
            <pc:docMk/>
            <pc:sldMk cId="2288391655" sldId="271"/>
            <ac:spMk id="2" creationId="{0C65FFA0-4A06-256F-D247-1828DA95BB6C}"/>
          </ac:spMkLst>
        </pc:spChg>
        <pc:spChg chg="mod">
          <ac:chgData name="Kaidi Loik" userId="f79c94bd-6c64-4d35-9e1b-d8c63baf0d41" providerId="ADAL" clId="{04D7C1EC-2BF9-4A6A-B830-65F6951931D7}" dt="2025-08-25T10:27:51.129" v="84" actId="113"/>
          <ac:spMkLst>
            <pc:docMk/>
            <pc:sldMk cId="2288391655" sldId="271"/>
            <ac:spMk id="6" creationId="{B64AFF16-B6CC-EBAA-75CF-4B216E188DD9}"/>
          </ac:spMkLst>
        </pc:spChg>
        <pc:picChg chg="add mod">
          <ac:chgData name="Kaidi Loik" userId="f79c94bd-6c64-4d35-9e1b-d8c63baf0d41" providerId="ADAL" clId="{04D7C1EC-2BF9-4A6A-B830-65F6951931D7}" dt="2025-08-25T10:28:16.408" v="92" actId="1076"/>
          <ac:picMkLst>
            <pc:docMk/>
            <pc:sldMk cId="2288391655" sldId="271"/>
            <ac:picMk id="3" creationId="{3AFDC030-D98E-D056-F7C6-F7922E4215D2}"/>
          </ac:picMkLst>
        </pc:picChg>
        <pc:picChg chg="del">
          <ac:chgData name="Kaidi Loik" userId="f79c94bd-6c64-4d35-9e1b-d8c63baf0d41" providerId="ADAL" clId="{04D7C1EC-2BF9-4A6A-B830-65F6951931D7}" dt="2025-08-25T10:28:00.154" v="85" actId="478"/>
          <ac:picMkLst>
            <pc:docMk/>
            <pc:sldMk cId="2288391655" sldId="271"/>
            <ac:picMk id="8" creationId="{2523784A-48E9-3A02-6162-69AF7BB93B38}"/>
          </ac:picMkLst>
        </pc:picChg>
      </pc:sldChg>
      <pc:sldChg chg="modSp mod modNotesTx">
        <pc:chgData name="Kaidi Loik" userId="f79c94bd-6c64-4d35-9e1b-d8c63baf0d41" providerId="ADAL" clId="{04D7C1EC-2BF9-4A6A-B830-65F6951931D7}" dt="2025-08-25T10:51:25.527" v="143"/>
        <pc:sldMkLst>
          <pc:docMk/>
          <pc:sldMk cId="2544933961" sldId="272"/>
        </pc:sldMkLst>
        <pc:spChg chg="mod">
          <ac:chgData name="Kaidi Loik" userId="f79c94bd-6c64-4d35-9e1b-d8c63baf0d41" providerId="ADAL" clId="{04D7C1EC-2BF9-4A6A-B830-65F6951931D7}" dt="2025-08-25T10:43:31.886" v="122"/>
          <ac:spMkLst>
            <pc:docMk/>
            <pc:sldMk cId="2544933961" sldId="272"/>
            <ac:spMk id="2" creationId="{18D490A4-6FF7-F093-6089-44A2EA280645}"/>
          </ac:spMkLst>
        </pc:spChg>
        <pc:spChg chg="mod">
          <ac:chgData name="Kaidi Loik" userId="f79c94bd-6c64-4d35-9e1b-d8c63baf0d41" providerId="ADAL" clId="{04D7C1EC-2BF9-4A6A-B830-65F6951931D7}" dt="2025-08-25T10:46:02.346" v="141" actId="108"/>
          <ac:spMkLst>
            <pc:docMk/>
            <pc:sldMk cId="2544933961" sldId="272"/>
            <ac:spMk id="3" creationId="{C9D7DF97-5A2E-0405-A575-A5EA18059E94}"/>
          </ac:spMkLst>
        </pc:spChg>
      </pc:sldChg>
      <pc:sldChg chg="modSp mod modNotesTx">
        <pc:chgData name="Kaidi Loik" userId="f79c94bd-6c64-4d35-9e1b-d8c63baf0d41" providerId="ADAL" clId="{04D7C1EC-2BF9-4A6A-B830-65F6951931D7}" dt="2025-08-25T11:11:09.392" v="215" actId="5793"/>
        <pc:sldMkLst>
          <pc:docMk/>
          <pc:sldMk cId="2403726100" sldId="273"/>
        </pc:sldMkLst>
        <pc:spChg chg="mod">
          <ac:chgData name="Kaidi Loik" userId="f79c94bd-6c64-4d35-9e1b-d8c63baf0d41" providerId="ADAL" clId="{04D7C1EC-2BF9-4A6A-B830-65F6951931D7}" dt="2025-08-25T10:51:40.653" v="146"/>
          <ac:spMkLst>
            <pc:docMk/>
            <pc:sldMk cId="2403726100" sldId="273"/>
            <ac:spMk id="2" creationId="{9E362C90-8654-3E59-AC93-FD552649FB64}"/>
          </ac:spMkLst>
        </pc:spChg>
        <pc:spChg chg="mod">
          <ac:chgData name="Kaidi Loik" userId="f79c94bd-6c64-4d35-9e1b-d8c63baf0d41" providerId="ADAL" clId="{04D7C1EC-2BF9-4A6A-B830-65F6951931D7}" dt="2025-08-25T11:11:09.392" v="215" actId="5793"/>
          <ac:spMkLst>
            <pc:docMk/>
            <pc:sldMk cId="2403726100" sldId="273"/>
            <ac:spMk id="3" creationId="{AC7CE6C7-77A5-5C29-4869-E9021FAD2927}"/>
          </ac:spMkLst>
        </pc:spChg>
      </pc:sldChg>
      <pc:sldChg chg="modSp mod modNotesTx">
        <pc:chgData name="Kaidi Loik" userId="f79c94bd-6c64-4d35-9e1b-d8c63baf0d41" providerId="ADAL" clId="{04D7C1EC-2BF9-4A6A-B830-65F6951931D7}" dt="2025-08-25T10:56:43.734" v="191"/>
        <pc:sldMkLst>
          <pc:docMk/>
          <pc:sldMk cId="2465358149" sldId="274"/>
        </pc:sldMkLst>
        <pc:spChg chg="mod">
          <ac:chgData name="Kaidi Loik" userId="f79c94bd-6c64-4d35-9e1b-d8c63baf0d41" providerId="ADAL" clId="{04D7C1EC-2BF9-4A6A-B830-65F6951931D7}" dt="2025-08-25T10:56:17.050" v="189" actId="1076"/>
          <ac:spMkLst>
            <pc:docMk/>
            <pc:sldMk cId="2465358149" sldId="274"/>
            <ac:spMk id="2" creationId="{6A234B4D-F263-ACC4-3375-63B021549093}"/>
          </ac:spMkLst>
        </pc:spChg>
        <pc:spChg chg="mod">
          <ac:chgData name="Kaidi Loik" userId="f79c94bd-6c64-4d35-9e1b-d8c63baf0d41" providerId="ADAL" clId="{04D7C1EC-2BF9-4A6A-B830-65F6951931D7}" dt="2025-08-25T10:56:31.819" v="190" actId="14100"/>
          <ac:spMkLst>
            <pc:docMk/>
            <pc:sldMk cId="2465358149" sldId="274"/>
            <ac:spMk id="3" creationId="{F689F34C-F83B-4179-1DAC-9FCC0C8B090C}"/>
          </ac:spMkLst>
        </pc:spChg>
        <pc:picChg chg="mod">
          <ac:chgData name="Kaidi Loik" userId="f79c94bd-6c64-4d35-9e1b-d8c63baf0d41" providerId="ADAL" clId="{04D7C1EC-2BF9-4A6A-B830-65F6951931D7}" dt="2025-08-25T10:54:51.760" v="178" actId="1076"/>
          <ac:picMkLst>
            <pc:docMk/>
            <pc:sldMk cId="2465358149" sldId="274"/>
            <ac:picMk id="5" creationId="{A2D42FF0-61D7-0502-CC03-C0BD4DC30EF9}"/>
          </ac:picMkLst>
        </pc:picChg>
        <pc:picChg chg="mod">
          <ac:chgData name="Kaidi Loik" userId="f79c94bd-6c64-4d35-9e1b-d8c63baf0d41" providerId="ADAL" clId="{04D7C1EC-2BF9-4A6A-B830-65F6951931D7}" dt="2025-08-25T10:54:50.430" v="177" actId="1076"/>
          <ac:picMkLst>
            <pc:docMk/>
            <pc:sldMk cId="2465358149" sldId="274"/>
            <ac:picMk id="6" creationId="{2774E387-7221-0C8F-286B-3039A1F6F205}"/>
          </ac:picMkLst>
        </pc:picChg>
      </pc:sldChg>
      <pc:sldChg chg="modSp mod modNotesTx">
        <pc:chgData name="Kaidi Loik" userId="f79c94bd-6c64-4d35-9e1b-d8c63baf0d41" providerId="ADAL" clId="{04D7C1EC-2BF9-4A6A-B830-65F6951931D7}" dt="2025-08-25T11:09:22.569" v="206"/>
        <pc:sldMkLst>
          <pc:docMk/>
          <pc:sldMk cId="55743555" sldId="275"/>
        </pc:sldMkLst>
        <pc:spChg chg="mod">
          <ac:chgData name="Kaidi Loik" userId="f79c94bd-6c64-4d35-9e1b-d8c63baf0d41" providerId="ADAL" clId="{04D7C1EC-2BF9-4A6A-B830-65F6951931D7}" dt="2025-08-25T11:04:15.073" v="194"/>
          <ac:spMkLst>
            <pc:docMk/>
            <pc:sldMk cId="55743555" sldId="275"/>
            <ac:spMk id="2" creationId="{28E7C021-AB31-966E-3859-3340FE7BCA0C}"/>
          </ac:spMkLst>
        </pc:spChg>
        <pc:spChg chg="mod">
          <ac:chgData name="Kaidi Loik" userId="f79c94bd-6c64-4d35-9e1b-d8c63baf0d41" providerId="ADAL" clId="{04D7C1EC-2BF9-4A6A-B830-65F6951931D7}" dt="2025-08-25T11:09:04.301" v="204" actId="113"/>
          <ac:spMkLst>
            <pc:docMk/>
            <pc:sldMk cId="55743555" sldId="275"/>
            <ac:spMk id="3" creationId="{AEF30E1F-3876-E4F6-A962-E1F17DC512FD}"/>
          </ac:spMkLst>
        </pc:spChg>
        <pc:spChg chg="mod">
          <ac:chgData name="Kaidi Loik" userId="f79c94bd-6c64-4d35-9e1b-d8c63baf0d41" providerId="ADAL" clId="{04D7C1EC-2BF9-4A6A-B830-65F6951931D7}" dt="2025-08-25T11:05:09.710" v="201" actId="113"/>
          <ac:spMkLst>
            <pc:docMk/>
            <pc:sldMk cId="55743555" sldId="275"/>
            <ac:spMk id="5" creationId="{B377513F-E754-F05B-483E-E13CA2EBB53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23E5C00E-62B1-4A99-BA72-689823E00399}" type="datetimeFigureOut">
              <a:rPr lang="et-EE" smtClean="0"/>
              <a:t>26.08.2025</a:t>
            </a:fld>
            <a:endParaRPr lang="et-EE"/>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17C06510-4DD0-4000-B43D-C745BAE3F432}" type="slidenum">
              <a:rPr lang="et-EE" smtClean="0"/>
              <a:t>‹#›</a:t>
            </a:fld>
            <a:endParaRPr lang="et-EE"/>
          </a:p>
        </p:txBody>
      </p:sp>
    </p:spTree>
    <p:extLst>
      <p:ext uri="{BB962C8B-B14F-4D97-AF65-F5344CB8AC3E}">
        <p14:creationId xmlns:p14="http://schemas.microsoft.com/office/powerpoint/2010/main" val="968973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Segoe Sans"/>
              </a:rPr>
              <a:t>Artificial intelligence, which can be called by many different names in Estonia, is used at the university to enhance teaching and research.</a:t>
            </a:r>
            <a:br>
              <a:rPr lang="en-US" dirty="0"/>
            </a:br>
            <a:r>
              <a:rPr lang="en-US" b="0" i="0" dirty="0">
                <a:solidFill>
                  <a:srgbClr val="424242"/>
                </a:solidFill>
                <a:effectLst/>
                <a:latin typeface="Segoe Sans"/>
              </a:rPr>
              <a:t>Let’s look together at how and from whom you can get the necessary information, and how we as a university use it.</a:t>
            </a: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7C06510-4DD0-4000-B43D-C745BAE3F432}" type="slidenum">
              <a:rPr lang="et-EE" smtClean="0"/>
              <a:t>1</a:t>
            </a:fld>
            <a:endParaRPr lang="et-EE"/>
          </a:p>
        </p:txBody>
      </p:sp>
    </p:spTree>
    <p:extLst>
      <p:ext uri="{BB962C8B-B14F-4D97-AF65-F5344CB8AC3E}">
        <p14:creationId xmlns:p14="http://schemas.microsoft.com/office/powerpoint/2010/main" val="236692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Segoe Sans"/>
              </a:rPr>
              <a:t>The university has centrally established good practices for using AI.</a:t>
            </a:r>
            <a:br>
              <a:rPr lang="en-US" dirty="0"/>
            </a:br>
            <a:r>
              <a:rPr lang="en-US" b="0" i="0" dirty="0">
                <a:solidFill>
                  <a:srgbClr val="424242"/>
                </a:solidFill>
                <a:effectLst/>
                <a:latin typeface="Segoe Sans"/>
              </a:rPr>
              <a:t>From this link (please open on your mobile), you can see all the good practices.</a:t>
            </a:r>
            <a:br>
              <a:rPr lang="en-US" dirty="0"/>
            </a:br>
            <a:r>
              <a:rPr lang="en-US" b="0" i="0" dirty="0">
                <a:solidFill>
                  <a:srgbClr val="424242"/>
                </a:solidFill>
                <a:effectLst/>
                <a:latin typeface="Segoe Sans"/>
              </a:rPr>
              <a:t>Select “Guidelines for Using Artificial Intelligence in Teaching.”</a:t>
            </a:r>
            <a:br>
              <a:rPr lang="en-US" dirty="0"/>
            </a:br>
            <a:r>
              <a:rPr lang="en-US" b="0" i="0" dirty="0">
                <a:solidFill>
                  <a:srgbClr val="424242"/>
                </a:solidFill>
                <a:effectLst/>
                <a:latin typeface="Segoe Sans"/>
              </a:rPr>
              <a:t>In summary, there are general agreements on how to use AI correctly.</a:t>
            </a:r>
            <a:br>
              <a:rPr lang="en-US" dirty="0"/>
            </a:br>
            <a:r>
              <a:rPr lang="en-US" b="0" i="0" dirty="0">
                <a:solidFill>
                  <a:srgbClr val="424242"/>
                </a:solidFill>
                <a:effectLst/>
                <a:latin typeface="Segoe Sans"/>
              </a:rPr>
              <a:t>In all actions involving AI, the responsible party is the human. We do not accept excuses like “AI did it.” AI does nothing independently. A person used it, therefore the person is responsible.</a:t>
            </a:r>
            <a:endParaRPr lang="en-US" dirty="0"/>
          </a:p>
        </p:txBody>
      </p:sp>
      <p:sp>
        <p:nvSpPr>
          <p:cNvPr id="4" name="Slide Number Placeholder 3"/>
          <p:cNvSpPr>
            <a:spLocks noGrp="1"/>
          </p:cNvSpPr>
          <p:nvPr>
            <p:ph type="sldNum" sz="quarter" idx="5"/>
          </p:nvPr>
        </p:nvSpPr>
        <p:spPr/>
        <p:txBody>
          <a:bodyPr/>
          <a:lstStyle/>
          <a:p>
            <a:fld id="{17C06510-4DD0-4000-B43D-C745BAE3F432}" type="slidenum">
              <a:rPr lang="et-EE" smtClean="0"/>
              <a:t>2</a:t>
            </a:fld>
            <a:endParaRPr lang="et-EE"/>
          </a:p>
        </p:txBody>
      </p:sp>
    </p:spTree>
    <p:extLst>
      <p:ext uri="{BB962C8B-B14F-4D97-AF65-F5344CB8AC3E}">
        <p14:creationId xmlns:p14="http://schemas.microsoft.com/office/powerpoint/2010/main" val="1659863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Lecturers decide on AI usage in their course.</a:t>
            </a:r>
            <a:br>
              <a:rPr lang="en-US" b="0" i="0" dirty="0">
                <a:solidFill>
                  <a:srgbClr val="424242"/>
                </a:solidFill>
                <a:effectLst/>
                <a:latin typeface="Segoe Sans"/>
              </a:rPr>
            </a:br>
            <a:r>
              <a:rPr lang="en-US" b="0" i="0" dirty="0">
                <a:solidFill>
                  <a:srgbClr val="424242"/>
                </a:solidFill>
                <a:effectLst/>
                <a:latin typeface="Segoe Sans"/>
              </a:rPr>
              <a:t>So pay close attention to what your program directors and lecturers say about AI usage.</a:t>
            </a:r>
            <a:br>
              <a:rPr lang="en-US" b="0" i="0" dirty="0">
                <a:solidFill>
                  <a:srgbClr val="424242"/>
                </a:solidFill>
                <a:effectLst/>
                <a:latin typeface="Segoe Sans"/>
              </a:rPr>
            </a:br>
            <a:r>
              <a:rPr lang="en-US" b="0" i="0" dirty="0">
                <a:solidFill>
                  <a:srgbClr val="424242"/>
                </a:solidFill>
                <a:effectLst/>
                <a:latin typeface="Segoe Sans"/>
              </a:rPr>
              <a:t>Lecturers decide how much and in what way AI is allowed or not allowed in their course. You’ll find this information in the extended course description or in specific rules for each assignment. Please follow these rules.</a:t>
            </a:r>
          </a:p>
          <a:p>
            <a:pPr algn="l">
              <a:spcBef>
                <a:spcPts val="600"/>
              </a:spcBef>
              <a:spcAft>
                <a:spcPts val="300"/>
              </a:spcAft>
              <a:buNone/>
            </a:pPr>
            <a:r>
              <a:rPr lang="en-US" b="0" i="0" dirty="0">
                <a:solidFill>
                  <a:srgbClr val="424242"/>
                </a:solidFill>
                <a:effectLst/>
                <a:latin typeface="Segoe Sans"/>
              </a:rPr>
              <a:t>We have also created a central e-course to help students, which provides an overview of:</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What AI is</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How to prompt better</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Examples of different apps used in teaching</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What is good and bad AI usage</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AI ethics and each person’s responsibility in using it</a:t>
            </a:r>
          </a:p>
          <a:p>
            <a:pPr algn="l">
              <a:spcBef>
                <a:spcPts val="600"/>
              </a:spcBef>
              <a:spcAft>
                <a:spcPts val="300"/>
              </a:spcAft>
            </a:pPr>
            <a:r>
              <a:rPr lang="en-US" b="0" i="0" dirty="0">
                <a:solidFill>
                  <a:srgbClr val="424242"/>
                </a:solidFill>
                <a:effectLst/>
                <a:latin typeface="Segoe Sans"/>
              </a:rPr>
              <a:t>We expect each of you to complete this e-course before the start of the academic year. The course is interesting and eye-opening.</a:t>
            </a:r>
          </a:p>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17C06510-4DD0-4000-B43D-C745BAE3F432}" type="slidenum">
              <a:rPr lang="et-EE" smtClean="0"/>
              <a:t>3</a:t>
            </a:fld>
            <a:endParaRPr lang="et-EE"/>
          </a:p>
        </p:txBody>
      </p:sp>
    </p:spTree>
    <p:extLst>
      <p:ext uri="{BB962C8B-B14F-4D97-AF65-F5344CB8AC3E}">
        <p14:creationId xmlns:p14="http://schemas.microsoft.com/office/powerpoint/2010/main" val="3456782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BA2E-7C18-2100-64F1-B41DFE74D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F3294-29BB-1B28-9348-A3187B17E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87937-97DC-05A7-0180-B14117CF8A42}"/>
              </a:ext>
            </a:extLst>
          </p:cNvPr>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The university has created a block diagram to help answer whether AI usage is allowed.</a:t>
            </a:r>
            <a:br>
              <a:rPr lang="en-US" b="0" i="0" dirty="0">
                <a:solidFill>
                  <a:srgbClr val="424242"/>
                </a:solidFill>
                <a:effectLst/>
                <a:latin typeface="Segoe Sans"/>
              </a:rPr>
            </a:br>
            <a:r>
              <a:rPr lang="en-US" b="0" i="0" dirty="0">
                <a:solidFill>
                  <a:srgbClr val="424242"/>
                </a:solidFill>
                <a:effectLst/>
                <a:latin typeface="Segoe Sans"/>
              </a:rPr>
              <a:t>It is very important to find out what the evaluator (e.g., lecturer) has allowed or not.</a:t>
            </a:r>
            <a:br>
              <a:rPr lang="en-US" b="0" i="0" dirty="0">
                <a:solidFill>
                  <a:srgbClr val="424242"/>
                </a:solidFill>
                <a:effectLst/>
                <a:latin typeface="Segoe Sans"/>
              </a:rPr>
            </a:br>
            <a:r>
              <a:rPr lang="en-US" b="0" i="0" dirty="0">
                <a:solidFill>
                  <a:srgbClr val="424242"/>
                </a:solidFill>
                <a:effectLst/>
                <a:latin typeface="Segoe Sans"/>
              </a:rPr>
              <a:t>If no restrictions are mentioned, you cannot assume AI usage is allowed. In that case, ask the lecturer.</a:t>
            </a:r>
            <a:br>
              <a:rPr lang="en-US" b="0" i="0" dirty="0">
                <a:solidFill>
                  <a:srgbClr val="424242"/>
                </a:solidFill>
                <a:effectLst/>
                <a:latin typeface="Segoe Sans"/>
              </a:rPr>
            </a:br>
            <a:r>
              <a:rPr lang="en-US" b="0" i="0" dirty="0">
                <a:solidFill>
                  <a:srgbClr val="424242"/>
                </a:solidFill>
                <a:effectLst/>
                <a:latin typeface="Segoe Sans"/>
              </a:rPr>
              <a:t>Although the university allows AI for idea generation and language improvement, usage must be clarified in the context of the specific course.</a:t>
            </a:r>
          </a:p>
          <a:p>
            <a:pPr algn="l">
              <a:spcBef>
                <a:spcPts val="300"/>
              </a:spcBef>
              <a:spcAft>
                <a:spcPts val="600"/>
              </a:spcAft>
              <a:buFont typeface="Arial" panose="020B0604020202020204" pitchFamily="34" charset="0"/>
              <a:buChar char="•"/>
            </a:pPr>
            <a:r>
              <a:rPr lang="en-US" b="0" i="0" dirty="0">
                <a:solidFill>
                  <a:srgbClr val="424242"/>
                </a:solidFill>
                <a:effectLst/>
                <a:latin typeface="Segoe Sans"/>
              </a:rPr>
              <a:t>For example, Case 1: The text is correct, but since it was not created by the student, it is direct academic fraud.</a:t>
            </a:r>
            <a:br>
              <a:rPr lang="en-US" b="0" i="0" dirty="0">
                <a:solidFill>
                  <a:srgbClr val="424242"/>
                </a:solidFill>
                <a:effectLst/>
                <a:latin typeface="Segoe Sans"/>
              </a:rPr>
            </a:br>
            <a:r>
              <a:rPr lang="en-US" b="0" i="0" dirty="0">
                <a:solidFill>
                  <a:srgbClr val="424242"/>
                </a:solidFill>
                <a:effectLst/>
                <a:latin typeface="Segoe Sans"/>
              </a:rPr>
              <a:t>Who is being deceived? Yourself – because the student who acted this way will not acquire the necessary competencies needed for future tasks and work.</a:t>
            </a:r>
            <a:br>
              <a:rPr lang="en-US" b="0" i="0" dirty="0">
                <a:solidFill>
                  <a:srgbClr val="424242"/>
                </a:solidFill>
                <a:effectLst/>
                <a:latin typeface="Segoe Sans"/>
              </a:rPr>
            </a:br>
            <a:r>
              <a:rPr lang="en-US" b="0" i="0" dirty="0">
                <a:solidFill>
                  <a:srgbClr val="424242"/>
                </a:solidFill>
                <a:effectLst/>
                <a:latin typeface="Segoe Sans"/>
              </a:rPr>
              <a:t>Initially, it may seem like time is saved, but that time is saved at the expense of personal development.</a:t>
            </a:r>
            <a:br>
              <a:rPr lang="en-US" b="0" i="0" dirty="0">
                <a:solidFill>
                  <a:srgbClr val="424242"/>
                </a:solidFill>
                <a:effectLst/>
                <a:latin typeface="Segoe Sans"/>
              </a:rPr>
            </a:br>
            <a:r>
              <a:rPr lang="en-US" b="0" i="0" dirty="0">
                <a:solidFill>
                  <a:srgbClr val="424242"/>
                </a:solidFill>
                <a:effectLst/>
                <a:latin typeface="Segoe Sans"/>
              </a:rPr>
              <a:t>If a person does not acquire the necessary knowledge, such tasks will likely be taken over by AI in the future.</a:t>
            </a:r>
          </a:p>
          <a:p>
            <a:pPr algn="l">
              <a:spcBef>
                <a:spcPts val="300"/>
              </a:spcBef>
              <a:spcAft>
                <a:spcPts val="600"/>
              </a:spcAft>
              <a:buFont typeface="Arial" panose="020B0604020202020204" pitchFamily="34" charset="0"/>
              <a:buChar char="•"/>
            </a:pPr>
            <a:r>
              <a:rPr lang="en-US" b="0" i="0" dirty="0">
                <a:solidFill>
                  <a:srgbClr val="424242"/>
                </a:solidFill>
                <a:effectLst/>
                <a:latin typeface="Segoe Sans"/>
              </a:rPr>
              <a:t>For example, Case 2: Even though the student did the work themselves, AI usage was prohibited in that assignment.</a:t>
            </a:r>
            <a:br>
              <a:rPr lang="en-US" b="0" i="0" dirty="0">
                <a:solidFill>
                  <a:srgbClr val="424242"/>
                </a:solidFill>
                <a:effectLst/>
                <a:latin typeface="Segoe Sans"/>
              </a:rPr>
            </a:br>
            <a:r>
              <a:rPr lang="en-US" b="0" i="0" dirty="0">
                <a:solidFill>
                  <a:srgbClr val="424242"/>
                </a:solidFill>
                <a:effectLst/>
                <a:latin typeface="Segoe Sans"/>
              </a:rPr>
              <a:t>So it is very important that even the most boring tasks should be done independently and not with AI help – lecturers know best how you can acquire knowledge and create necessary connections in your brain.</a:t>
            </a:r>
            <a:br>
              <a:rPr lang="en-US" b="0" i="0" dirty="0">
                <a:solidFill>
                  <a:srgbClr val="424242"/>
                </a:solidFill>
                <a:effectLst/>
                <a:latin typeface="Segoe Sans"/>
              </a:rPr>
            </a:br>
            <a:r>
              <a:rPr lang="en-US" b="0" i="0" dirty="0">
                <a:solidFill>
                  <a:srgbClr val="424242"/>
                </a:solidFill>
                <a:effectLst/>
                <a:latin typeface="Segoe Sans"/>
              </a:rPr>
              <a:t>AI may give quick results or seemingly polished text, but no learning occurs.</a:t>
            </a:r>
            <a:br>
              <a:rPr lang="en-US" b="0" i="0" dirty="0">
                <a:solidFill>
                  <a:srgbClr val="424242"/>
                </a:solidFill>
                <a:effectLst/>
                <a:latin typeface="Segoe Sans"/>
              </a:rPr>
            </a:br>
            <a:r>
              <a:rPr lang="en-US" b="0" i="0" dirty="0">
                <a:solidFill>
                  <a:srgbClr val="424242"/>
                </a:solidFill>
                <a:effectLst/>
                <a:latin typeface="Segoe Sans"/>
              </a:rPr>
              <a:t>I believe you all understand how important it is to develop your brain, because you have enrolled in university.</a:t>
            </a:r>
            <a:br>
              <a:rPr lang="en-US" b="0" i="0" dirty="0">
                <a:solidFill>
                  <a:srgbClr val="424242"/>
                </a:solidFill>
                <a:effectLst/>
                <a:latin typeface="Segoe Sans"/>
              </a:rPr>
            </a:br>
            <a:r>
              <a:rPr lang="en-US" b="0" i="0" dirty="0">
                <a:solidFill>
                  <a:srgbClr val="424242"/>
                </a:solidFill>
                <a:effectLst/>
                <a:latin typeface="Segoe Sans"/>
              </a:rPr>
              <a:t>So resist the pressure to secretly use AI in assignments if you know it is prohibited.</a:t>
            </a:r>
            <a:br>
              <a:rPr lang="en-US" b="0" i="0" dirty="0">
                <a:solidFill>
                  <a:srgbClr val="424242"/>
                </a:solidFill>
                <a:effectLst/>
                <a:latin typeface="Segoe Sans"/>
              </a:rPr>
            </a:br>
            <a:r>
              <a:rPr lang="en-US" b="0" i="0" dirty="0">
                <a:solidFill>
                  <a:srgbClr val="424242"/>
                </a:solidFill>
                <a:effectLst/>
                <a:latin typeface="Segoe Sans"/>
              </a:rPr>
              <a:t>Restrictions on AI usage exist for a reason – so you learn to create text independently from scratch.</a:t>
            </a:r>
          </a:p>
          <a:p>
            <a:pPr algn="l">
              <a:spcBef>
                <a:spcPts val="300"/>
              </a:spcBef>
              <a:spcAft>
                <a:spcPts val="600"/>
              </a:spcAft>
              <a:buFont typeface="Arial" panose="020B0604020202020204" pitchFamily="34" charset="0"/>
              <a:buChar char="•"/>
            </a:pPr>
            <a:r>
              <a:rPr lang="en-US" b="0" i="0" dirty="0">
                <a:solidFill>
                  <a:srgbClr val="424242"/>
                </a:solidFill>
                <a:effectLst/>
                <a:latin typeface="Segoe Sans"/>
              </a:rPr>
              <a:t>Does anyone have an example of a case we could try to solve using this diagram?</a:t>
            </a: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4666E753-7E7A-AEB0-A144-71D304072545}"/>
              </a:ext>
            </a:extLst>
          </p:cNvPr>
          <p:cNvSpPr>
            <a:spLocks noGrp="1"/>
          </p:cNvSpPr>
          <p:nvPr>
            <p:ph type="sldNum" sz="quarter" idx="5"/>
          </p:nvPr>
        </p:nvSpPr>
        <p:spPr/>
        <p:txBody>
          <a:bodyPr/>
          <a:lstStyle/>
          <a:p>
            <a:fld id="{17C06510-4DD0-4000-B43D-C745BAE3F432}" type="slidenum">
              <a:rPr lang="et-EE" smtClean="0"/>
              <a:t>4</a:t>
            </a:fld>
            <a:endParaRPr lang="et-EE"/>
          </a:p>
        </p:txBody>
      </p:sp>
    </p:spTree>
    <p:extLst>
      <p:ext uri="{BB962C8B-B14F-4D97-AF65-F5344CB8AC3E}">
        <p14:creationId xmlns:p14="http://schemas.microsoft.com/office/powerpoint/2010/main" val="158492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BA2E-7C18-2100-64F1-B41DFE74D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F3294-29BB-1B28-9348-A3187B17E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87937-97DC-05A7-0180-B14117CF8A42}"/>
              </a:ext>
            </a:extLst>
          </p:cNvPr>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In addition to lecturers, program directors, potential thesis supervisors, and the created e-course, our knowledgeable library specialists also offer help.</a:t>
            </a:r>
            <a:br>
              <a:rPr lang="en-US" b="0" i="0" dirty="0">
                <a:solidFill>
                  <a:srgbClr val="424242"/>
                </a:solidFill>
                <a:effectLst/>
                <a:latin typeface="Segoe Sans"/>
              </a:rPr>
            </a:br>
            <a:r>
              <a:rPr lang="en-US" b="0" i="0" dirty="0">
                <a:solidFill>
                  <a:srgbClr val="424242"/>
                </a:solidFill>
                <a:effectLst/>
                <a:latin typeface="Segoe Sans"/>
              </a:rPr>
              <a:t>They know and advise you on how to write the best thesis or find the best academic sources.</a:t>
            </a:r>
            <a:br>
              <a:rPr lang="en-US" b="0" i="0" dirty="0">
                <a:solidFill>
                  <a:srgbClr val="424242"/>
                </a:solidFill>
                <a:effectLst/>
                <a:latin typeface="Segoe Sans"/>
              </a:rPr>
            </a:br>
            <a:r>
              <a:rPr lang="en-US" b="0" i="0" dirty="0">
                <a:solidFill>
                  <a:srgbClr val="424242"/>
                </a:solidFill>
                <a:effectLst/>
                <a:latin typeface="Segoe Sans"/>
              </a:rPr>
              <a:t>Our library’s online scientific databases are powerful – use them for learning and thesis writing.</a:t>
            </a:r>
            <a:br>
              <a:rPr lang="en-US" b="0" i="0" dirty="0">
                <a:solidFill>
                  <a:srgbClr val="424242"/>
                </a:solidFill>
                <a:effectLst/>
                <a:latin typeface="Segoe Sans"/>
              </a:rPr>
            </a:br>
            <a:r>
              <a:rPr lang="en-US" b="0" i="0" dirty="0">
                <a:solidFill>
                  <a:srgbClr val="424242"/>
                </a:solidFill>
                <a:effectLst/>
                <a:latin typeface="Segoe Sans"/>
              </a:rPr>
              <a:t>We have planned trainings and events in November on how to use AI in theses.</a:t>
            </a:r>
            <a:br>
              <a:rPr lang="en-US" b="0" i="0" dirty="0">
                <a:solidFill>
                  <a:srgbClr val="424242"/>
                </a:solidFill>
                <a:effectLst/>
                <a:latin typeface="Segoe Sans"/>
              </a:rPr>
            </a:br>
            <a:r>
              <a:rPr lang="en-US" b="0" i="0" dirty="0">
                <a:solidFill>
                  <a:srgbClr val="424242"/>
                </a:solidFill>
                <a:effectLst/>
                <a:latin typeface="Segoe Sans"/>
              </a:rPr>
              <a:t>If you need help earlier, participate in consultations or other courses offered by the library.</a:t>
            </a:r>
          </a:p>
          <a:p>
            <a:pPr algn="l">
              <a:spcBef>
                <a:spcPts val="600"/>
              </a:spcBef>
              <a:spcAft>
                <a:spcPts val="300"/>
              </a:spcAft>
              <a:buNone/>
            </a:pPr>
            <a:r>
              <a:rPr lang="en-US" b="0" i="0" dirty="0">
                <a:solidFill>
                  <a:srgbClr val="424242"/>
                </a:solidFill>
                <a:effectLst/>
                <a:latin typeface="Segoe Sans"/>
              </a:rPr>
              <a:t>Academic writing is not as simple as compiling a report with AI, which you may have encountered in earlier education levels.</a:t>
            </a:r>
            <a:br>
              <a:rPr lang="en-US" b="0" i="0" dirty="0">
                <a:solidFill>
                  <a:srgbClr val="424242"/>
                </a:solidFill>
                <a:effectLst/>
                <a:latin typeface="Segoe Sans"/>
              </a:rPr>
            </a:br>
            <a:r>
              <a:rPr lang="en-US" b="0" i="0" dirty="0">
                <a:solidFill>
                  <a:srgbClr val="424242"/>
                </a:solidFill>
                <a:effectLst/>
                <a:latin typeface="Segoe Sans"/>
              </a:rPr>
              <a:t>At university, we expect students to express their thoughts and ideas in academic language.</a:t>
            </a:r>
            <a:br>
              <a:rPr lang="en-US" b="0" i="0" dirty="0">
                <a:solidFill>
                  <a:srgbClr val="424242"/>
                </a:solidFill>
                <a:effectLst/>
                <a:latin typeface="Segoe Sans"/>
              </a:rPr>
            </a:br>
            <a:r>
              <a:rPr lang="en-US" b="0" i="0" dirty="0">
                <a:solidFill>
                  <a:srgbClr val="424242"/>
                </a:solidFill>
                <a:effectLst/>
                <a:latin typeface="Segoe Sans"/>
              </a:rPr>
              <a:t>This must be learned and practiced to achieve the best result.</a:t>
            </a:r>
            <a:br>
              <a:rPr lang="en-US" b="0" i="0" dirty="0">
                <a:solidFill>
                  <a:srgbClr val="424242"/>
                </a:solidFill>
                <a:effectLst/>
                <a:latin typeface="Segoe Sans"/>
              </a:rPr>
            </a:br>
            <a:r>
              <a:rPr lang="en-US" b="0" i="0" dirty="0">
                <a:solidFill>
                  <a:srgbClr val="424242"/>
                </a:solidFill>
                <a:effectLst/>
                <a:latin typeface="Segoe Sans"/>
              </a:rPr>
              <a:t>You’ll get help from your lecturers, but we also strongly recommend using the library’s support.</a:t>
            </a:r>
          </a:p>
          <a:p>
            <a:pPr algn="l">
              <a:spcBef>
                <a:spcPts val="600"/>
              </a:spcBef>
              <a:spcAft>
                <a:spcPts val="300"/>
              </a:spcAft>
              <a:buNone/>
            </a:pPr>
            <a:r>
              <a:rPr lang="en-US" b="0" i="0" dirty="0">
                <a:solidFill>
                  <a:srgbClr val="424242"/>
                </a:solidFill>
                <a:effectLst/>
                <a:latin typeface="Segoe Sans"/>
              </a:rPr>
              <a:t>Visit today – then the path will be familiar.</a:t>
            </a:r>
            <a:br>
              <a:rPr lang="en-US" b="0" i="0" dirty="0">
                <a:solidFill>
                  <a:srgbClr val="424242"/>
                </a:solidFill>
                <a:effectLst/>
                <a:latin typeface="Segoe Sans"/>
              </a:rPr>
            </a:br>
            <a:r>
              <a:rPr lang="en-US" b="0" i="0" dirty="0">
                <a:solidFill>
                  <a:srgbClr val="424242"/>
                </a:solidFill>
                <a:effectLst/>
                <a:latin typeface="Segoe Sans"/>
              </a:rPr>
              <a:t>For example, take a selfie with your new friends in the beautiful green corner on the second floor of the library, with books in the background!</a:t>
            </a:r>
            <a:br>
              <a:rPr lang="en-US" b="0" i="0" dirty="0">
                <a:solidFill>
                  <a:srgbClr val="424242"/>
                </a:solidFill>
                <a:effectLst/>
                <a:latin typeface="Segoe Sans"/>
              </a:rPr>
            </a:br>
            <a:r>
              <a:rPr lang="en-US" b="0" i="0" dirty="0">
                <a:solidFill>
                  <a:srgbClr val="424242"/>
                </a:solidFill>
                <a:effectLst/>
                <a:latin typeface="Segoe Sans"/>
              </a:rPr>
              <a:t>You’ll also get a few steps in for your health. :)</a:t>
            </a:r>
          </a:p>
          <a:p>
            <a:pPr>
              <a:buNone/>
            </a:pPr>
            <a:br>
              <a:rPr lang="en-US" dirty="0"/>
            </a:br>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4666E753-7E7A-AEB0-A144-71D304072545}"/>
              </a:ext>
            </a:extLst>
          </p:cNvPr>
          <p:cNvSpPr>
            <a:spLocks noGrp="1"/>
          </p:cNvSpPr>
          <p:nvPr>
            <p:ph type="sldNum" sz="quarter" idx="5"/>
          </p:nvPr>
        </p:nvSpPr>
        <p:spPr/>
        <p:txBody>
          <a:bodyPr/>
          <a:lstStyle/>
          <a:p>
            <a:fld id="{17C06510-4DD0-4000-B43D-C745BAE3F432}" type="slidenum">
              <a:rPr lang="et-EE" smtClean="0"/>
              <a:t>5</a:t>
            </a:fld>
            <a:endParaRPr lang="et-EE"/>
          </a:p>
        </p:txBody>
      </p:sp>
    </p:spTree>
    <p:extLst>
      <p:ext uri="{BB962C8B-B14F-4D97-AF65-F5344CB8AC3E}">
        <p14:creationId xmlns:p14="http://schemas.microsoft.com/office/powerpoint/2010/main" val="1584924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Summary of key principles important in every academic work:</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If AI is used as a source of inspiration, for evaluating and refining ideas, for translation and learning support in early stages, or for text editing in final stages, this must be clearly stated in the work.</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The description of AI usage must be included in the methodology or introduction.</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The description must explain the extent and manner of AI usage.</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AI is not a valid source – it is not academic, human, or legal, and cannot be cited.</a:t>
            </a:r>
          </a:p>
          <a:p>
            <a:pPr algn="l">
              <a:spcBef>
                <a:spcPts val="300"/>
              </a:spcBef>
              <a:spcAft>
                <a:spcPts val="300"/>
              </a:spcAft>
              <a:buFont typeface="Arial" panose="020B0604020202020204" pitchFamily="34" charset="0"/>
              <a:buChar char="•"/>
            </a:pPr>
            <a:r>
              <a:rPr lang="en-US" b="0" i="0" dirty="0">
                <a:solidFill>
                  <a:srgbClr val="424242"/>
                </a:solidFill>
                <a:effectLst/>
                <a:latin typeface="Segoe Sans"/>
              </a:rPr>
              <a:t>AI can only be cited if the work investigates AI usage – e.g., which AI tool is best for analysis, programming, or detection.</a:t>
            </a:r>
          </a:p>
          <a:p>
            <a:endParaRPr lang="en-US" dirty="0">
              <a:solidFill>
                <a:srgbClr val="332B5F"/>
              </a:solidFill>
            </a:endParaRPr>
          </a:p>
        </p:txBody>
      </p:sp>
      <p:sp>
        <p:nvSpPr>
          <p:cNvPr id="4" name="Slide Number Placeholder 3"/>
          <p:cNvSpPr>
            <a:spLocks noGrp="1"/>
          </p:cNvSpPr>
          <p:nvPr>
            <p:ph type="sldNum" sz="quarter" idx="5"/>
          </p:nvPr>
        </p:nvSpPr>
        <p:spPr/>
        <p:txBody>
          <a:bodyPr/>
          <a:lstStyle/>
          <a:p>
            <a:fld id="{17C06510-4DD0-4000-B43D-C745BAE3F432}" type="slidenum">
              <a:rPr lang="et-EE" smtClean="0"/>
              <a:t>6</a:t>
            </a:fld>
            <a:endParaRPr lang="et-EE"/>
          </a:p>
        </p:txBody>
      </p:sp>
    </p:spTree>
    <p:extLst>
      <p:ext uri="{BB962C8B-B14F-4D97-AF65-F5344CB8AC3E}">
        <p14:creationId xmlns:p14="http://schemas.microsoft.com/office/powerpoint/2010/main" val="1351861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Besides knowing how to use AI tools academically, it is also important to know when to use them.</a:t>
            </a:r>
            <a:br>
              <a:rPr lang="en-US" b="0" i="0" dirty="0">
                <a:solidFill>
                  <a:srgbClr val="424242"/>
                </a:solidFill>
                <a:effectLst/>
                <a:latin typeface="Segoe Sans"/>
              </a:rPr>
            </a:br>
            <a:r>
              <a:rPr lang="en-US" b="0" i="0" dirty="0">
                <a:solidFill>
                  <a:srgbClr val="424242"/>
                </a:solidFill>
                <a:effectLst/>
                <a:latin typeface="Segoe Sans"/>
              </a:rPr>
              <a:t>First, we must understand that any AI tool takes your input as its own – even if it promises not to use it for training, you may accidentally violate personal data, copyright, or intellectual property laws.</a:t>
            </a:r>
            <a:br>
              <a:rPr lang="en-US" b="0" i="0" dirty="0">
                <a:solidFill>
                  <a:srgbClr val="424242"/>
                </a:solidFill>
                <a:effectLst/>
                <a:latin typeface="Segoe Sans"/>
              </a:rPr>
            </a:br>
            <a:r>
              <a:rPr lang="en-US" b="0" i="0" dirty="0">
                <a:solidFill>
                  <a:srgbClr val="424242"/>
                </a:solidFill>
                <a:effectLst/>
                <a:latin typeface="Segoe Sans"/>
              </a:rPr>
              <a:t>You cannot input someone else’s name or work into AI without that person’s explicit permission (e.g., written consent).</a:t>
            </a:r>
          </a:p>
          <a:p>
            <a:pPr algn="l">
              <a:spcBef>
                <a:spcPts val="600"/>
              </a:spcBef>
              <a:spcAft>
                <a:spcPts val="300"/>
              </a:spcAft>
              <a:buNone/>
            </a:pPr>
            <a:r>
              <a:rPr lang="en-US" b="0" i="0" dirty="0">
                <a:solidFill>
                  <a:srgbClr val="424242"/>
                </a:solidFill>
                <a:effectLst/>
                <a:latin typeface="Segoe Sans"/>
              </a:rPr>
              <a:t>So think carefully: if you input your analysis data, someone’s article, or someone’s name into AI, what consequences might arise if it comes out years later (e.g., someone sues you or you get fined)?</a:t>
            </a:r>
            <a:br>
              <a:rPr lang="en-US" b="0" i="0" dirty="0">
                <a:solidFill>
                  <a:srgbClr val="424242"/>
                </a:solidFill>
                <a:effectLst/>
                <a:latin typeface="Segoe Sans"/>
              </a:rPr>
            </a:br>
            <a:r>
              <a:rPr lang="en-US" b="0" i="0" dirty="0">
                <a:solidFill>
                  <a:srgbClr val="424242"/>
                </a:solidFill>
                <a:effectLst/>
                <a:latin typeface="Segoe Sans"/>
              </a:rPr>
              <a:t>Today, people mistakenly believe that everything entered into AI remains hidden. In reality, it does not.</a:t>
            </a:r>
            <a:br>
              <a:rPr lang="en-US" b="0" i="0" dirty="0">
                <a:solidFill>
                  <a:srgbClr val="424242"/>
                </a:solidFill>
                <a:effectLst/>
                <a:latin typeface="Segoe Sans"/>
              </a:rPr>
            </a:br>
            <a:r>
              <a:rPr lang="en-US" b="0" i="0" dirty="0">
                <a:solidFill>
                  <a:srgbClr val="424242"/>
                </a:solidFill>
                <a:effectLst/>
                <a:latin typeface="Segoe Sans"/>
              </a:rPr>
              <a:t>All actions are logged and saved.</a:t>
            </a:r>
            <a:br>
              <a:rPr lang="en-US" b="0" i="0" dirty="0">
                <a:solidFill>
                  <a:srgbClr val="424242"/>
                </a:solidFill>
                <a:effectLst/>
                <a:latin typeface="Segoe Sans"/>
              </a:rPr>
            </a:br>
            <a:r>
              <a:rPr lang="en-US" b="0" i="0" dirty="0">
                <a:solidFill>
                  <a:srgbClr val="424242"/>
                </a:solidFill>
                <a:effectLst/>
                <a:latin typeface="Segoe Sans"/>
              </a:rPr>
              <a:t>Many AI platforms have already started checking whether the input may contain someone else’s intellectual property.</a:t>
            </a:r>
          </a:p>
          <a:p>
            <a:pPr algn="l">
              <a:spcBef>
                <a:spcPts val="600"/>
              </a:spcBef>
              <a:spcAft>
                <a:spcPts val="300"/>
              </a:spcAft>
            </a:pPr>
            <a:r>
              <a:rPr lang="en-US" b="0" i="0" dirty="0">
                <a:solidFill>
                  <a:srgbClr val="424242"/>
                </a:solidFill>
                <a:effectLst/>
                <a:latin typeface="Segoe Sans"/>
              </a:rPr>
              <a:t>You can review the university’s personal data protection policy via the link and QR code – it applies to you too.</a:t>
            </a:r>
            <a:br>
              <a:rPr lang="en-US" b="0" i="0" dirty="0">
                <a:solidFill>
                  <a:srgbClr val="424242"/>
                </a:solidFill>
                <a:effectLst/>
                <a:latin typeface="Segoe Sans"/>
              </a:rPr>
            </a:br>
            <a:r>
              <a:rPr lang="en-US" b="0" i="0" dirty="0">
                <a:solidFill>
                  <a:srgbClr val="424242"/>
                </a:solidFill>
                <a:effectLst/>
                <a:latin typeface="Segoe Sans"/>
              </a:rPr>
              <a:t>We also recommend reviewing online resources about intellectual property to better understand the rights of other authors and creators.</a:t>
            </a:r>
            <a:br>
              <a:rPr lang="en-US" b="0" i="0" dirty="0">
                <a:solidFill>
                  <a:srgbClr val="424242"/>
                </a:solidFill>
                <a:effectLst/>
                <a:latin typeface="Segoe Sans"/>
              </a:rPr>
            </a:br>
            <a:r>
              <a:rPr lang="en-US" b="0" i="0" dirty="0">
                <a:solidFill>
                  <a:srgbClr val="424242"/>
                </a:solidFill>
                <a:effectLst/>
                <a:latin typeface="Segoe Sans"/>
              </a:rPr>
              <a:t>This topic is also covered in more detail in the student e-course – please complete it as soon as possible.</a:t>
            </a:r>
          </a:p>
          <a:p>
            <a:endParaRPr lang="en-US" dirty="0">
              <a:solidFill>
                <a:srgbClr val="332B5F"/>
              </a:solidFill>
            </a:endParaRPr>
          </a:p>
        </p:txBody>
      </p:sp>
      <p:sp>
        <p:nvSpPr>
          <p:cNvPr id="4" name="Slide Number Placeholder 3"/>
          <p:cNvSpPr>
            <a:spLocks noGrp="1"/>
          </p:cNvSpPr>
          <p:nvPr>
            <p:ph type="sldNum" sz="quarter" idx="5"/>
          </p:nvPr>
        </p:nvSpPr>
        <p:spPr/>
        <p:txBody>
          <a:bodyPr/>
          <a:lstStyle/>
          <a:p>
            <a:fld id="{17C06510-4DD0-4000-B43D-C745BAE3F432}" type="slidenum">
              <a:rPr lang="et-EE" smtClean="0"/>
              <a:t>7</a:t>
            </a:fld>
            <a:endParaRPr lang="et-EE"/>
          </a:p>
        </p:txBody>
      </p:sp>
    </p:spTree>
    <p:extLst>
      <p:ext uri="{BB962C8B-B14F-4D97-AF65-F5344CB8AC3E}">
        <p14:creationId xmlns:p14="http://schemas.microsoft.com/office/powerpoint/2010/main" val="1330949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Segoe Sans"/>
              </a:rPr>
              <a:t>It is very important that everyone understands their rights and responsibilities in their work – especially you as students.</a:t>
            </a:r>
            <a:br>
              <a:rPr lang="en-US" dirty="0"/>
            </a:br>
            <a:r>
              <a:rPr lang="en-US" b="0" i="0" dirty="0">
                <a:solidFill>
                  <a:srgbClr val="424242"/>
                </a:solidFill>
                <a:effectLst/>
                <a:latin typeface="Segoe Sans"/>
              </a:rPr>
              <a:t>All lecturers expect that you have come here to learn and truly acquire competencies.</a:t>
            </a:r>
            <a:br>
              <a:rPr lang="en-US" dirty="0"/>
            </a:br>
            <a:r>
              <a:rPr lang="en-US" b="0" i="0" dirty="0">
                <a:solidFill>
                  <a:srgbClr val="424242"/>
                </a:solidFill>
                <a:effectLst/>
                <a:latin typeface="Segoe Sans"/>
              </a:rPr>
              <a:t>AI may help in difficult situations, but not always.</a:t>
            </a:r>
            <a:br>
              <a:rPr lang="en-US" dirty="0"/>
            </a:br>
            <a:r>
              <a:rPr lang="en-US" b="0" i="0" dirty="0">
                <a:solidFill>
                  <a:srgbClr val="424242"/>
                </a:solidFill>
                <a:effectLst/>
                <a:latin typeface="Segoe Sans"/>
              </a:rPr>
              <a:t>Therefore, we must also talk about situations where academic good practice has been violated and punishment follows.</a:t>
            </a:r>
            <a:br>
              <a:rPr lang="en-US" dirty="0"/>
            </a:br>
            <a:r>
              <a:rPr lang="en-US" b="0" i="0" dirty="0">
                <a:solidFill>
                  <a:srgbClr val="424242"/>
                </a:solidFill>
                <a:effectLst/>
                <a:latin typeface="Segoe Sans"/>
              </a:rPr>
              <a:t>In severe cases, punishment at the university includes both reprimand and expulsion.</a:t>
            </a:r>
            <a:endParaRPr lang="en-US" dirty="0"/>
          </a:p>
        </p:txBody>
      </p:sp>
      <p:sp>
        <p:nvSpPr>
          <p:cNvPr id="4" name="Slide Number Placeholder 3"/>
          <p:cNvSpPr>
            <a:spLocks noGrp="1"/>
          </p:cNvSpPr>
          <p:nvPr>
            <p:ph type="sldNum" sz="quarter" idx="5"/>
          </p:nvPr>
        </p:nvSpPr>
        <p:spPr/>
        <p:txBody>
          <a:bodyPr/>
          <a:lstStyle/>
          <a:p>
            <a:fld id="{17C06510-4DD0-4000-B43D-C745BAE3F432}" type="slidenum">
              <a:rPr lang="et-EE" smtClean="0"/>
              <a:t>8</a:t>
            </a:fld>
            <a:endParaRPr lang="et-EE"/>
          </a:p>
        </p:txBody>
      </p:sp>
    </p:spTree>
    <p:extLst>
      <p:ext uri="{BB962C8B-B14F-4D97-AF65-F5344CB8AC3E}">
        <p14:creationId xmlns:p14="http://schemas.microsoft.com/office/powerpoint/2010/main" val="1698097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n-US" b="0" i="0" dirty="0">
                <a:solidFill>
                  <a:srgbClr val="424242"/>
                </a:solidFill>
                <a:effectLst/>
                <a:latin typeface="Segoe Sans"/>
              </a:rPr>
              <a:t>In summary, the university is responsible for ensuring everyone knows how to act with academic integrity.</a:t>
            </a:r>
            <a:br>
              <a:rPr lang="en-US" b="0" i="0" dirty="0">
                <a:solidFill>
                  <a:srgbClr val="424242"/>
                </a:solidFill>
                <a:effectLst/>
                <a:latin typeface="Segoe Sans"/>
              </a:rPr>
            </a:br>
            <a:r>
              <a:rPr lang="en-US" b="0" i="0" dirty="0">
                <a:solidFill>
                  <a:srgbClr val="424242"/>
                </a:solidFill>
                <a:effectLst/>
                <a:latin typeface="Segoe Sans"/>
              </a:rPr>
              <a:t>We offer you guidelines and necessary training.</a:t>
            </a:r>
            <a:br>
              <a:rPr lang="en-US" b="0" i="0" dirty="0">
                <a:solidFill>
                  <a:srgbClr val="424242"/>
                </a:solidFill>
                <a:effectLst/>
                <a:latin typeface="Segoe Sans"/>
              </a:rPr>
            </a:br>
            <a:r>
              <a:rPr lang="en-US" b="0" i="0" dirty="0">
                <a:solidFill>
                  <a:srgbClr val="424242"/>
                </a:solidFill>
                <a:effectLst/>
                <a:latin typeface="Segoe Sans"/>
              </a:rPr>
              <a:t>We also provide various tools for lecturers to ensure that each student acquires the required competencies in their course.</a:t>
            </a:r>
          </a:p>
          <a:p>
            <a:pPr algn="l">
              <a:spcBef>
                <a:spcPts val="600"/>
              </a:spcBef>
              <a:spcAft>
                <a:spcPts val="300"/>
              </a:spcAft>
            </a:pPr>
            <a:r>
              <a:rPr lang="en-US" b="0" i="0" dirty="0">
                <a:solidFill>
                  <a:srgbClr val="424242"/>
                </a:solidFill>
                <a:effectLst/>
                <a:latin typeface="Segoe Sans"/>
              </a:rPr>
              <a:t>Therefore, it is very important that when a lecturer conducts an assessment, it must be based on your proven competencies.</a:t>
            </a:r>
            <a:br>
              <a:rPr lang="en-US" b="0" i="0" dirty="0">
                <a:solidFill>
                  <a:srgbClr val="424242"/>
                </a:solidFill>
                <a:effectLst/>
                <a:latin typeface="Segoe Sans"/>
              </a:rPr>
            </a:br>
            <a:r>
              <a:rPr lang="en-US" b="0" i="0" dirty="0">
                <a:solidFill>
                  <a:srgbClr val="424242"/>
                </a:solidFill>
                <a:effectLst/>
                <a:latin typeface="Segoe Sans"/>
              </a:rPr>
              <a:t>It is completely normal that, in addition to submitted work, random checks are conducted where you need to explain or redo your work.</a:t>
            </a:r>
            <a:br>
              <a:rPr lang="en-US" b="0" i="0" dirty="0">
                <a:solidFill>
                  <a:srgbClr val="424242"/>
                </a:solidFill>
                <a:effectLst/>
                <a:latin typeface="Segoe Sans"/>
              </a:rPr>
            </a:br>
            <a:r>
              <a:rPr lang="en-US" b="0" i="0" dirty="0">
                <a:solidFill>
                  <a:srgbClr val="424242"/>
                </a:solidFill>
                <a:effectLst/>
                <a:latin typeface="Segoe Sans"/>
              </a:rPr>
              <a:t>This is not harassment by the lecturer – it is their duty to ensure that everyone has acquired the necessary competencies.</a:t>
            </a:r>
            <a:br>
              <a:rPr lang="en-US" b="0" i="0" dirty="0">
                <a:solidFill>
                  <a:srgbClr val="424242"/>
                </a:solidFill>
                <a:effectLst/>
                <a:latin typeface="Segoe Sans"/>
              </a:rPr>
            </a:br>
            <a:r>
              <a:rPr lang="en-US" b="0" i="0" dirty="0">
                <a:solidFill>
                  <a:srgbClr val="424242"/>
                </a:solidFill>
                <a:effectLst/>
                <a:latin typeface="Segoe Sans"/>
              </a:rPr>
              <a:t>This may mean that some must prove their competencies more than others – this is also normal and not a violation of academic practices or discrimination.</a:t>
            </a:r>
            <a:br>
              <a:rPr lang="en-US" b="0" i="0" dirty="0">
                <a:solidFill>
                  <a:srgbClr val="424242"/>
                </a:solidFill>
                <a:effectLst/>
                <a:latin typeface="Segoe Sans"/>
              </a:rPr>
            </a:br>
            <a:r>
              <a:rPr lang="en-US" b="0" i="0" dirty="0">
                <a:solidFill>
                  <a:srgbClr val="424242"/>
                </a:solidFill>
                <a:effectLst/>
                <a:latin typeface="Segoe Sans"/>
              </a:rPr>
              <a:t>If you have acquired the competencies, no one has reason to refuse to prove them.</a:t>
            </a:r>
            <a:br>
              <a:rPr lang="en-US" b="0" i="0" dirty="0">
                <a:solidFill>
                  <a:srgbClr val="424242"/>
                </a:solidFill>
                <a:effectLst/>
                <a:latin typeface="Segoe Sans"/>
              </a:rPr>
            </a:br>
            <a:r>
              <a:rPr lang="en-US" b="0" i="0" dirty="0">
                <a:solidFill>
                  <a:srgbClr val="424242"/>
                </a:solidFill>
                <a:effectLst/>
                <a:latin typeface="Segoe Sans"/>
              </a:rPr>
              <a:t>That is your task as students – to demonstrate your skills, and we will help you improve your knowledge in the best way.</a:t>
            </a:r>
          </a:p>
          <a:p>
            <a:endParaRPr lang="en-US" dirty="0"/>
          </a:p>
        </p:txBody>
      </p:sp>
      <p:sp>
        <p:nvSpPr>
          <p:cNvPr id="4" name="Slide Number Placeholder 3"/>
          <p:cNvSpPr>
            <a:spLocks noGrp="1"/>
          </p:cNvSpPr>
          <p:nvPr>
            <p:ph type="sldNum" sz="quarter" idx="5"/>
          </p:nvPr>
        </p:nvSpPr>
        <p:spPr/>
        <p:txBody>
          <a:bodyPr/>
          <a:lstStyle/>
          <a:p>
            <a:fld id="{17C06510-4DD0-4000-B43D-C745BAE3F432}" type="slidenum">
              <a:rPr lang="et-EE" smtClean="0"/>
              <a:t>9</a:t>
            </a:fld>
            <a:endParaRPr lang="et-EE"/>
          </a:p>
        </p:txBody>
      </p:sp>
    </p:spTree>
    <p:extLst>
      <p:ext uri="{BB962C8B-B14F-4D97-AF65-F5344CB8AC3E}">
        <p14:creationId xmlns:p14="http://schemas.microsoft.com/office/powerpoint/2010/main" val="3229077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200" b="1" i="0">
                <a:solidFill>
                  <a:srgbClr val="332B5F"/>
                </a:solidFill>
                <a:latin typeface="Verdana"/>
                <a:cs typeface="Verdan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1" i="0">
                <a:solidFill>
                  <a:srgbClr val="332B5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332B5F"/>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800" b="1" i="0">
                <a:solidFill>
                  <a:srgbClr val="332B5F"/>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332B5F"/>
                </a:solidFill>
                <a:latin typeface="Verdana"/>
                <a:cs typeface="Verdana"/>
              </a:defRPr>
            </a:lvl1pPr>
          </a:lstStyle>
          <a:p>
            <a:endParaRPr/>
          </a:p>
        </p:txBody>
      </p:sp>
      <p:sp>
        <p:nvSpPr>
          <p:cNvPr id="3" name="Holder 3"/>
          <p:cNvSpPr>
            <a:spLocks noGrp="1"/>
          </p:cNvSpPr>
          <p:nvPr>
            <p:ph sz="half" idx="2"/>
          </p:nvPr>
        </p:nvSpPr>
        <p:spPr>
          <a:xfrm>
            <a:off x="466750" y="1110741"/>
            <a:ext cx="4895850" cy="3839845"/>
          </a:xfrm>
          <a:prstGeom prst="rect">
            <a:avLst/>
          </a:prstGeom>
        </p:spPr>
        <p:txBody>
          <a:bodyPr wrap="square" lIns="0" tIns="0" rIns="0" bIns="0">
            <a:spAutoFit/>
          </a:bodyPr>
          <a:lstStyle>
            <a:lvl1pPr>
              <a:defRPr sz="1800" b="0" i="0">
                <a:solidFill>
                  <a:srgbClr val="332B5F"/>
                </a:solidFill>
                <a:latin typeface="Verdana"/>
                <a:cs typeface="Verdana"/>
              </a:defRPr>
            </a:lvl1pPr>
          </a:lstStyle>
          <a:p>
            <a:endParaRPr/>
          </a:p>
        </p:txBody>
      </p:sp>
      <p:sp>
        <p:nvSpPr>
          <p:cNvPr id="4" name="Holder 4"/>
          <p:cNvSpPr>
            <a:spLocks noGrp="1"/>
          </p:cNvSpPr>
          <p:nvPr>
            <p:ph sz="half" idx="3"/>
          </p:nvPr>
        </p:nvSpPr>
        <p:spPr>
          <a:xfrm>
            <a:off x="6554851" y="1119378"/>
            <a:ext cx="4975859" cy="3665220"/>
          </a:xfrm>
          <a:prstGeom prst="rect">
            <a:avLst/>
          </a:prstGeom>
        </p:spPr>
        <p:txBody>
          <a:bodyPr wrap="square" lIns="0" tIns="0" rIns="0" bIns="0">
            <a:spAutoFit/>
          </a:bodyPr>
          <a:lstStyle>
            <a:lvl1pPr>
              <a:defRPr sz="1600" b="0" i="0">
                <a:solidFill>
                  <a:srgbClr val="332B5F"/>
                </a:solidFill>
                <a:latin typeface="Verdana"/>
                <a:cs typeface="Verdan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332B5F"/>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85225" y="5769012"/>
            <a:ext cx="1043992" cy="588259"/>
          </a:xfrm>
          <a:prstGeom prst="rect">
            <a:avLst/>
          </a:prstGeom>
        </p:spPr>
      </p:pic>
      <p:sp>
        <p:nvSpPr>
          <p:cNvPr id="2" name="Holder 2"/>
          <p:cNvSpPr>
            <a:spLocks noGrp="1"/>
          </p:cNvSpPr>
          <p:nvPr>
            <p:ph type="title"/>
          </p:nvPr>
        </p:nvSpPr>
        <p:spPr>
          <a:xfrm>
            <a:off x="466750" y="227152"/>
            <a:ext cx="4134485" cy="696594"/>
          </a:xfrm>
          <a:prstGeom prst="rect">
            <a:avLst/>
          </a:prstGeom>
        </p:spPr>
        <p:txBody>
          <a:bodyPr wrap="square" lIns="0" tIns="0" rIns="0" bIns="0">
            <a:spAutoFit/>
          </a:bodyPr>
          <a:lstStyle>
            <a:lvl1pPr>
              <a:defRPr sz="2200" b="1" i="0">
                <a:solidFill>
                  <a:srgbClr val="332B5F"/>
                </a:solidFill>
                <a:latin typeface="Verdana"/>
                <a:cs typeface="Verdana"/>
              </a:defRPr>
            </a:lvl1pPr>
          </a:lstStyle>
          <a:p>
            <a:endParaRPr/>
          </a:p>
        </p:txBody>
      </p:sp>
      <p:sp>
        <p:nvSpPr>
          <p:cNvPr id="3" name="Holder 3"/>
          <p:cNvSpPr>
            <a:spLocks noGrp="1"/>
          </p:cNvSpPr>
          <p:nvPr>
            <p:ph type="body" idx="1"/>
          </p:nvPr>
        </p:nvSpPr>
        <p:spPr>
          <a:xfrm>
            <a:off x="471017" y="1218387"/>
            <a:ext cx="6081395" cy="4258945"/>
          </a:xfrm>
          <a:prstGeom prst="rect">
            <a:avLst/>
          </a:prstGeom>
        </p:spPr>
        <p:txBody>
          <a:bodyPr wrap="square" lIns="0" tIns="0" rIns="0" bIns="0">
            <a:spAutoFit/>
          </a:bodyPr>
          <a:lstStyle>
            <a:lvl1pPr>
              <a:defRPr sz="1800" b="1" i="0">
                <a:solidFill>
                  <a:srgbClr val="332B5F"/>
                </a:solidFill>
                <a:latin typeface="Verdana"/>
                <a:cs typeface="Verdan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8/26/2025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altech.ee/en/student/academic-information/good-practic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moodle.taltech.ee/course/view.php?id=3536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taltech.ee/en/librar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igusaktid.taltech.ee/en/procedure-for-processing-and-protection-of-personal-dat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intellektuaalomand.e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taltech.ee/en/student/academic-information/good-practic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oigusaktid.taltech.ee/en/academic-policie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932" y="0"/>
            <a:ext cx="12190095" cy="4917440"/>
            <a:chOff x="1932" y="0"/>
            <a:chExt cx="12190095" cy="4917440"/>
          </a:xfrm>
        </p:grpSpPr>
        <p:pic>
          <p:nvPicPr>
            <p:cNvPr id="3" name="object 3"/>
            <p:cNvPicPr/>
            <p:nvPr/>
          </p:nvPicPr>
          <p:blipFill>
            <a:blip r:embed="rId3" cstate="print"/>
            <a:stretch>
              <a:fillRect/>
            </a:stretch>
          </p:blipFill>
          <p:spPr>
            <a:xfrm>
              <a:off x="1932" y="0"/>
              <a:ext cx="12189968" cy="4917313"/>
            </a:xfrm>
            <a:prstGeom prst="rect">
              <a:avLst/>
            </a:prstGeom>
          </p:spPr>
        </p:pic>
        <p:pic>
          <p:nvPicPr>
            <p:cNvPr id="4" name="object 4"/>
            <p:cNvPicPr/>
            <p:nvPr/>
          </p:nvPicPr>
          <p:blipFill>
            <a:blip r:embed="rId4" cstate="print"/>
            <a:stretch>
              <a:fillRect/>
            </a:stretch>
          </p:blipFill>
          <p:spPr>
            <a:xfrm>
              <a:off x="8686800" y="1965070"/>
              <a:ext cx="2449576" cy="1372615"/>
            </a:xfrm>
            <a:prstGeom prst="rect">
              <a:avLst/>
            </a:prstGeom>
          </p:spPr>
        </p:pic>
      </p:grpSp>
      <p:sp>
        <p:nvSpPr>
          <p:cNvPr id="5" name="object 5"/>
          <p:cNvSpPr txBox="1"/>
          <p:nvPr/>
        </p:nvSpPr>
        <p:spPr>
          <a:xfrm>
            <a:off x="9970261" y="6301731"/>
            <a:ext cx="1270000" cy="278130"/>
          </a:xfrm>
          <a:prstGeom prst="rect">
            <a:avLst/>
          </a:prstGeom>
        </p:spPr>
        <p:txBody>
          <a:bodyPr vert="horz" wrap="square" lIns="0" tIns="1270" rIns="0" bIns="0" rtlCol="0">
            <a:spAutoFit/>
          </a:bodyPr>
          <a:lstStyle/>
          <a:p>
            <a:pPr>
              <a:lnSpc>
                <a:spcPct val="100000"/>
              </a:lnSpc>
              <a:spcBef>
                <a:spcPts val="10"/>
              </a:spcBef>
            </a:pPr>
            <a:r>
              <a:rPr sz="1800" spc="-10" dirty="0">
                <a:solidFill>
                  <a:srgbClr val="332B5F"/>
                </a:solidFill>
                <a:latin typeface="Verdana"/>
                <a:cs typeface="Verdana"/>
              </a:rPr>
              <a:t>pp.kk.aaaa</a:t>
            </a:r>
            <a:endParaRPr sz="1800">
              <a:latin typeface="Verdana"/>
              <a:cs typeface="Verdana"/>
            </a:endParaRPr>
          </a:p>
        </p:txBody>
      </p:sp>
      <p:grpSp>
        <p:nvGrpSpPr>
          <p:cNvPr id="6" name="object 6"/>
          <p:cNvGrpSpPr/>
          <p:nvPr/>
        </p:nvGrpSpPr>
        <p:grpSpPr>
          <a:xfrm>
            <a:off x="0" y="38"/>
            <a:ext cx="12192000" cy="6857962"/>
            <a:chOff x="0" y="38"/>
            <a:chExt cx="12192000" cy="6858000"/>
          </a:xfrm>
        </p:grpSpPr>
        <p:pic>
          <p:nvPicPr>
            <p:cNvPr id="7" name="object 7"/>
            <p:cNvPicPr/>
            <p:nvPr/>
          </p:nvPicPr>
          <p:blipFill>
            <a:blip r:embed="rId5" cstate="print"/>
            <a:stretch>
              <a:fillRect/>
            </a:stretch>
          </p:blipFill>
          <p:spPr>
            <a:xfrm>
              <a:off x="0" y="38"/>
              <a:ext cx="12191999" cy="5427560"/>
            </a:xfrm>
            <a:prstGeom prst="rect">
              <a:avLst/>
            </a:prstGeom>
          </p:spPr>
        </p:pic>
        <p:sp>
          <p:nvSpPr>
            <p:cNvPr id="8" name="object 8"/>
            <p:cNvSpPr/>
            <p:nvPr/>
          </p:nvSpPr>
          <p:spPr>
            <a:xfrm>
              <a:off x="0" y="1958174"/>
              <a:ext cx="12192000" cy="4900295"/>
            </a:xfrm>
            <a:custGeom>
              <a:avLst/>
              <a:gdLst/>
              <a:ahLst/>
              <a:cxnLst/>
              <a:rect l="l" t="t" r="r" b="b"/>
              <a:pathLst>
                <a:path w="12192000" h="4900295">
                  <a:moveTo>
                    <a:pt x="9226182" y="444"/>
                  </a:moveTo>
                  <a:lnTo>
                    <a:pt x="8677516" y="444"/>
                  </a:lnTo>
                  <a:lnTo>
                    <a:pt x="8677516" y="169926"/>
                  </a:lnTo>
                  <a:lnTo>
                    <a:pt x="8853056" y="169926"/>
                  </a:lnTo>
                  <a:lnTo>
                    <a:pt x="8853056" y="654926"/>
                  </a:lnTo>
                  <a:lnTo>
                    <a:pt x="9051557" y="654926"/>
                  </a:lnTo>
                  <a:lnTo>
                    <a:pt x="9051557" y="169926"/>
                  </a:lnTo>
                  <a:lnTo>
                    <a:pt x="9226182" y="169926"/>
                  </a:lnTo>
                  <a:lnTo>
                    <a:pt x="9226182" y="444"/>
                  </a:lnTo>
                  <a:close/>
                </a:path>
                <a:path w="12192000" h="4900295">
                  <a:moveTo>
                    <a:pt x="9845611" y="654926"/>
                  </a:moveTo>
                  <a:lnTo>
                    <a:pt x="9817290" y="577735"/>
                  </a:lnTo>
                  <a:lnTo>
                    <a:pt x="9753409" y="403707"/>
                  </a:lnTo>
                  <a:lnTo>
                    <a:pt x="9675546" y="191528"/>
                  </a:lnTo>
                  <a:lnTo>
                    <a:pt x="9605416" y="444"/>
                  </a:lnTo>
                  <a:lnTo>
                    <a:pt x="9543682" y="444"/>
                  </a:lnTo>
                  <a:lnTo>
                    <a:pt x="9543682" y="403707"/>
                  </a:lnTo>
                  <a:lnTo>
                    <a:pt x="9414129" y="403707"/>
                  </a:lnTo>
                  <a:lnTo>
                    <a:pt x="9478874" y="191528"/>
                  </a:lnTo>
                  <a:lnTo>
                    <a:pt x="9543682" y="403707"/>
                  </a:lnTo>
                  <a:lnTo>
                    <a:pt x="9543682" y="444"/>
                  </a:lnTo>
                  <a:lnTo>
                    <a:pt x="9352890" y="444"/>
                  </a:lnTo>
                  <a:lnTo>
                    <a:pt x="9112669" y="654926"/>
                  </a:lnTo>
                  <a:lnTo>
                    <a:pt x="9337865" y="654926"/>
                  </a:lnTo>
                  <a:lnTo>
                    <a:pt x="9361259" y="577735"/>
                  </a:lnTo>
                  <a:lnTo>
                    <a:pt x="9596984" y="577735"/>
                  </a:lnTo>
                  <a:lnTo>
                    <a:pt x="9620440" y="654926"/>
                  </a:lnTo>
                  <a:lnTo>
                    <a:pt x="9845611" y="654926"/>
                  </a:lnTo>
                  <a:close/>
                </a:path>
                <a:path w="12192000" h="4900295">
                  <a:moveTo>
                    <a:pt x="10328072" y="481164"/>
                  </a:moveTo>
                  <a:lnTo>
                    <a:pt x="10079495" y="481164"/>
                  </a:lnTo>
                  <a:lnTo>
                    <a:pt x="10079495" y="0"/>
                  </a:lnTo>
                  <a:lnTo>
                    <a:pt x="9881451" y="0"/>
                  </a:lnTo>
                  <a:lnTo>
                    <a:pt x="9881451" y="481164"/>
                  </a:lnTo>
                  <a:lnTo>
                    <a:pt x="9881451" y="655104"/>
                  </a:lnTo>
                  <a:lnTo>
                    <a:pt x="10328072" y="655104"/>
                  </a:lnTo>
                  <a:lnTo>
                    <a:pt x="10328072" y="481164"/>
                  </a:lnTo>
                  <a:close/>
                </a:path>
                <a:path w="12192000" h="4900295">
                  <a:moveTo>
                    <a:pt x="12192000" y="2898305"/>
                  </a:moveTo>
                  <a:lnTo>
                    <a:pt x="0" y="2898305"/>
                  </a:lnTo>
                  <a:lnTo>
                    <a:pt x="0" y="4899825"/>
                  </a:lnTo>
                  <a:lnTo>
                    <a:pt x="12192000" y="4899825"/>
                  </a:lnTo>
                  <a:lnTo>
                    <a:pt x="12192000" y="2898305"/>
                  </a:lnTo>
                  <a:close/>
                </a:path>
                <a:path w="12192000" h="4900295">
                  <a:moveTo>
                    <a:pt x="12192000" y="1353985"/>
                  </a:moveTo>
                  <a:lnTo>
                    <a:pt x="11127156" y="1353985"/>
                  </a:lnTo>
                  <a:lnTo>
                    <a:pt x="11127156" y="1103261"/>
                  </a:lnTo>
                  <a:lnTo>
                    <a:pt x="11127156" y="929322"/>
                  </a:lnTo>
                  <a:lnTo>
                    <a:pt x="11127156" y="695731"/>
                  </a:lnTo>
                  <a:lnTo>
                    <a:pt x="10928629" y="695731"/>
                  </a:lnTo>
                  <a:lnTo>
                    <a:pt x="10928629" y="929322"/>
                  </a:lnTo>
                  <a:lnTo>
                    <a:pt x="10928629" y="1103261"/>
                  </a:lnTo>
                  <a:lnTo>
                    <a:pt x="10928629" y="1353985"/>
                  </a:lnTo>
                  <a:lnTo>
                    <a:pt x="10693832" y="1353985"/>
                  </a:lnTo>
                  <a:lnTo>
                    <a:pt x="10693832" y="1103261"/>
                  </a:lnTo>
                  <a:lnTo>
                    <a:pt x="10928629" y="1103261"/>
                  </a:lnTo>
                  <a:lnTo>
                    <a:pt x="10928629" y="929322"/>
                  </a:lnTo>
                  <a:lnTo>
                    <a:pt x="10693832" y="929322"/>
                  </a:lnTo>
                  <a:lnTo>
                    <a:pt x="10693832" y="695731"/>
                  </a:lnTo>
                  <a:lnTo>
                    <a:pt x="10495369" y="695731"/>
                  </a:lnTo>
                  <a:lnTo>
                    <a:pt x="10495369" y="929322"/>
                  </a:lnTo>
                  <a:lnTo>
                    <a:pt x="10495369" y="1103261"/>
                  </a:lnTo>
                  <a:lnTo>
                    <a:pt x="10495369" y="1353985"/>
                  </a:lnTo>
                  <a:lnTo>
                    <a:pt x="10254920" y="1353985"/>
                  </a:lnTo>
                  <a:lnTo>
                    <a:pt x="10322687" y="1328661"/>
                  </a:lnTo>
                  <a:lnTo>
                    <a:pt x="10361981" y="1303147"/>
                  </a:lnTo>
                  <a:lnTo>
                    <a:pt x="10395026" y="1273505"/>
                  </a:lnTo>
                  <a:lnTo>
                    <a:pt x="10422242" y="1241132"/>
                  </a:lnTo>
                  <a:lnTo>
                    <a:pt x="10444048" y="1207452"/>
                  </a:lnTo>
                  <a:lnTo>
                    <a:pt x="10460876" y="1173873"/>
                  </a:lnTo>
                  <a:lnTo>
                    <a:pt x="10289908" y="1094879"/>
                  </a:lnTo>
                  <a:lnTo>
                    <a:pt x="10271214" y="1131570"/>
                  </a:lnTo>
                  <a:lnTo>
                    <a:pt x="10242194" y="1162164"/>
                  </a:lnTo>
                  <a:lnTo>
                    <a:pt x="10205339" y="1183106"/>
                  </a:lnTo>
                  <a:lnTo>
                    <a:pt x="10163111" y="1190866"/>
                  </a:lnTo>
                  <a:lnTo>
                    <a:pt x="10118306" y="1185037"/>
                  </a:lnTo>
                  <a:lnTo>
                    <a:pt x="10079622" y="1168527"/>
                  </a:lnTo>
                  <a:lnTo>
                    <a:pt x="10047961" y="1142873"/>
                  </a:lnTo>
                  <a:lnTo>
                    <a:pt x="10024224" y="1109560"/>
                  </a:lnTo>
                  <a:lnTo>
                    <a:pt x="10009314" y="1070102"/>
                  </a:lnTo>
                  <a:lnTo>
                    <a:pt x="10004146" y="1025994"/>
                  </a:lnTo>
                  <a:lnTo>
                    <a:pt x="10009314" y="981849"/>
                  </a:lnTo>
                  <a:lnTo>
                    <a:pt x="10024224" y="942301"/>
                  </a:lnTo>
                  <a:lnTo>
                    <a:pt x="10047961" y="908875"/>
                  </a:lnTo>
                  <a:lnTo>
                    <a:pt x="10079622" y="883107"/>
                  </a:lnTo>
                  <a:lnTo>
                    <a:pt x="10118306" y="866521"/>
                  </a:lnTo>
                  <a:lnTo>
                    <a:pt x="10163111" y="860653"/>
                  </a:lnTo>
                  <a:lnTo>
                    <a:pt x="10205339" y="868413"/>
                  </a:lnTo>
                  <a:lnTo>
                    <a:pt x="10242194" y="889355"/>
                  </a:lnTo>
                  <a:lnTo>
                    <a:pt x="10271214" y="919937"/>
                  </a:lnTo>
                  <a:lnTo>
                    <a:pt x="10289908" y="956640"/>
                  </a:lnTo>
                  <a:lnTo>
                    <a:pt x="10460876" y="876731"/>
                  </a:lnTo>
                  <a:lnTo>
                    <a:pt x="10443781" y="842391"/>
                  </a:lnTo>
                  <a:lnTo>
                    <a:pt x="10421849" y="808443"/>
                  </a:lnTo>
                  <a:lnTo>
                    <a:pt x="10394620" y="776173"/>
                  </a:lnTo>
                  <a:lnTo>
                    <a:pt x="10361638" y="746874"/>
                  </a:lnTo>
                  <a:lnTo>
                    <a:pt x="10322446" y="721842"/>
                  </a:lnTo>
                  <a:lnTo>
                    <a:pt x="10276599" y="702360"/>
                  </a:lnTo>
                  <a:lnTo>
                    <a:pt x="10223627" y="689724"/>
                  </a:lnTo>
                  <a:lnTo>
                    <a:pt x="10163111" y="685228"/>
                  </a:lnTo>
                  <a:lnTo>
                    <a:pt x="10112870" y="688047"/>
                  </a:lnTo>
                  <a:lnTo>
                    <a:pt x="10065067" y="696341"/>
                  </a:lnTo>
                  <a:lnTo>
                    <a:pt x="10020097" y="709866"/>
                  </a:lnTo>
                  <a:lnTo>
                    <a:pt x="9978301" y="728357"/>
                  </a:lnTo>
                  <a:lnTo>
                    <a:pt x="9940049" y="751598"/>
                  </a:lnTo>
                  <a:lnTo>
                    <a:pt x="9905721" y="779310"/>
                  </a:lnTo>
                  <a:lnTo>
                    <a:pt x="9875660" y="811276"/>
                  </a:lnTo>
                  <a:lnTo>
                    <a:pt x="9850247" y="847217"/>
                  </a:lnTo>
                  <a:lnTo>
                    <a:pt x="9829851" y="886917"/>
                  </a:lnTo>
                  <a:lnTo>
                    <a:pt x="9814827" y="930109"/>
                  </a:lnTo>
                  <a:lnTo>
                    <a:pt x="9805543" y="976541"/>
                  </a:lnTo>
                  <a:lnTo>
                    <a:pt x="9802368" y="1025994"/>
                  </a:lnTo>
                  <a:lnTo>
                    <a:pt x="9805543" y="1075131"/>
                  </a:lnTo>
                  <a:lnTo>
                    <a:pt x="9814827" y="1121359"/>
                  </a:lnTo>
                  <a:lnTo>
                    <a:pt x="9829851" y="1164412"/>
                  </a:lnTo>
                  <a:lnTo>
                    <a:pt x="9850247" y="1204036"/>
                  </a:lnTo>
                  <a:lnTo>
                    <a:pt x="9875660" y="1239951"/>
                  </a:lnTo>
                  <a:lnTo>
                    <a:pt x="9905721" y="1271930"/>
                  </a:lnTo>
                  <a:lnTo>
                    <a:pt x="9940049" y="1299679"/>
                  </a:lnTo>
                  <a:lnTo>
                    <a:pt x="9978301" y="1322984"/>
                  </a:lnTo>
                  <a:lnTo>
                    <a:pt x="10020097" y="1341539"/>
                  </a:lnTo>
                  <a:lnTo>
                    <a:pt x="10061283" y="1353985"/>
                  </a:lnTo>
                  <a:lnTo>
                    <a:pt x="9768865" y="1353985"/>
                  </a:lnTo>
                  <a:lnTo>
                    <a:pt x="9768865" y="1180706"/>
                  </a:lnTo>
                  <a:lnTo>
                    <a:pt x="9470174" y="1180706"/>
                  </a:lnTo>
                  <a:lnTo>
                    <a:pt x="9470174" y="1108341"/>
                  </a:lnTo>
                  <a:lnTo>
                    <a:pt x="9761944" y="1108341"/>
                  </a:lnTo>
                  <a:lnTo>
                    <a:pt x="9761944" y="935672"/>
                  </a:lnTo>
                  <a:lnTo>
                    <a:pt x="9470174" y="935672"/>
                  </a:lnTo>
                  <a:lnTo>
                    <a:pt x="9470174" y="869657"/>
                  </a:lnTo>
                  <a:lnTo>
                    <a:pt x="9768865" y="869657"/>
                  </a:lnTo>
                  <a:lnTo>
                    <a:pt x="9768865" y="695731"/>
                  </a:lnTo>
                  <a:lnTo>
                    <a:pt x="9271660" y="695731"/>
                  </a:lnTo>
                  <a:lnTo>
                    <a:pt x="9271660" y="869657"/>
                  </a:lnTo>
                  <a:lnTo>
                    <a:pt x="9271660" y="935672"/>
                  </a:lnTo>
                  <a:lnTo>
                    <a:pt x="9271660" y="1108341"/>
                  </a:lnTo>
                  <a:lnTo>
                    <a:pt x="9271660" y="1180706"/>
                  </a:lnTo>
                  <a:lnTo>
                    <a:pt x="9271660" y="1353985"/>
                  </a:lnTo>
                  <a:lnTo>
                    <a:pt x="9051557" y="1353985"/>
                  </a:lnTo>
                  <a:lnTo>
                    <a:pt x="9051557" y="869657"/>
                  </a:lnTo>
                  <a:lnTo>
                    <a:pt x="9226182" y="869657"/>
                  </a:lnTo>
                  <a:lnTo>
                    <a:pt x="9226182" y="695731"/>
                  </a:lnTo>
                  <a:lnTo>
                    <a:pt x="8677529" y="695731"/>
                  </a:lnTo>
                  <a:lnTo>
                    <a:pt x="8677529" y="869657"/>
                  </a:lnTo>
                  <a:lnTo>
                    <a:pt x="8853056" y="869657"/>
                  </a:lnTo>
                  <a:lnTo>
                    <a:pt x="8853056" y="1353985"/>
                  </a:lnTo>
                  <a:lnTo>
                    <a:pt x="986104" y="1353985"/>
                  </a:lnTo>
                  <a:lnTo>
                    <a:pt x="986104" y="1865795"/>
                  </a:lnTo>
                  <a:lnTo>
                    <a:pt x="12192000" y="1865795"/>
                  </a:lnTo>
                  <a:lnTo>
                    <a:pt x="12192000" y="1353985"/>
                  </a:lnTo>
                  <a:close/>
                </a:path>
              </a:pathLst>
            </a:custGeom>
            <a:solidFill>
              <a:srgbClr val="FFFFFF"/>
            </a:solidFill>
          </p:spPr>
          <p:txBody>
            <a:bodyPr wrap="square" lIns="0" tIns="0" rIns="0" bIns="0" rtlCol="0"/>
            <a:lstStyle/>
            <a:p>
              <a:endParaRPr/>
            </a:p>
          </p:txBody>
        </p:sp>
      </p:grpSp>
      <p:sp>
        <p:nvSpPr>
          <p:cNvPr id="9" name="object 9"/>
          <p:cNvSpPr txBox="1"/>
          <p:nvPr/>
        </p:nvSpPr>
        <p:spPr>
          <a:xfrm>
            <a:off x="474980" y="3815180"/>
            <a:ext cx="11717020" cy="1066318"/>
          </a:xfrm>
          <a:prstGeom prst="rect">
            <a:avLst/>
          </a:prstGeom>
          <a:solidFill>
            <a:srgbClr val="FFFFFF"/>
          </a:solidFill>
        </p:spPr>
        <p:txBody>
          <a:bodyPr vert="horz" wrap="square" lIns="0" tIns="50165" rIns="0" bIns="0" rtlCol="0" anchor="t">
            <a:spAutoFit/>
          </a:bodyPr>
          <a:lstStyle/>
          <a:p>
            <a:pPr>
              <a:lnSpc>
                <a:spcPct val="100000"/>
              </a:lnSpc>
              <a:spcBef>
                <a:spcPts val="395"/>
              </a:spcBef>
            </a:pPr>
            <a:endParaRPr sz="3600" dirty="0">
              <a:latin typeface="Times New Roman"/>
              <a:cs typeface="Times New Roman"/>
            </a:endParaRPr>
          </a:p>
          <a:p>
            <a:pPr marL="478155">
              <a:lnSpc>
                <a:spcPts val="3590"/>
              </a:lnSpc>
              <a:spcBef>
                <a:spcPts val="5"/>
              </a:spcBef>
            </a:pPr>
            <a:r>
              <a:rPr lang="en-US" sz="3600" b="1" spc="-140" dirty="0">
                <a:solidFill>
                  <a:srgbClr val="E3057D"/>
                </a:solidFill>
                <a:latin typeface="Verdana"/>
                <a:cs typeface="Verdana"/>
              </a:rPr>
              <a:t>Using Artificial Intelligence in Learning</a:t>
            </a:r>
            <a:endParaRPr lang="en-US" sz="3600" dirty="0">
              <a:latin typeface="Verdana"/>
              <a:cs typeface="Verdana"/>
            </a:endParaRPr>
          </a:p>
        </p:txBody>
      </p:sp>
      <p:sp>
        <p:nvSpPr>
          <p:cNvPr id="10" name="object 10"/>
          <p:cNvSpPr txBox="1"/>
          <p:nvPr/>
        </p:nvSpPr>
        <p:spPr>
          <a:xfrm>
            <a:off x="941019" y="4881498"/>
            <a:ext cx="5834380" cy="856645"/>
          </a:xfrm>
          <a:prstGeom prst="rect">
            <a:avLst/>
          </a:prstGeom>
        </p:spPr>
        <p:txBody>
          <a:bodyPr vert="horz" wrap="square" lIns="0" tIns="12700" rIns="0" bIns="0" rtlCol="0">
            <a:spAutoFit/>
          </a:bodyPr>
          <a:lstStyle/>
          <a:p>
            <a:pPr marL="12700">
              <a:lnSpc>
                <a:spcPct val="100000"/>
              </a:lnSpc>
              <a:spcBef>
                <a:spcPts val="100"/>
              </a:spcBef>
            </a:pPr>
            <a:r>
              <a:rPr sz="3600" b="1" spc="-130" dirty="0">
                <a:solidFill>
                  <a:srgbClr val="E3057D"/>
                </a:solidFill>
                <a:latin typeface="Verdana"/>
                <a:cs typeface="Verdana"/>
              </a:rPr>
              <a:t> </a:t>
            </a:r>
            <a:endParaRPr lang="et-EE" b="1" spc="-130" dirty="0">
              <a:solidFill>
                <a:srgbClr val="332B5F"/>
              </a:solidFill>
              <a:latin typeface="Verdana"/>
              <a:cs typeface="Verdana"/>
            </a:endParaRPr>
          </a:p>
          <a:p>
            <a:pPr marL="12700">
              <a:lnSpc>
                <a:spcPct val="100000"/>
              </a:lnSpc>
              <a:spcBef>
                <a:spcPts val="100"/>
              </a:spcBef>
            </a:pPr>
            <a:endParaRPr lang="et-EE" sz="1800" b="1" spc="-130" dirty="0">
              <a:solidFill>
                <a:srgbClr val="332B5F"/>
              </a:solidFill>
              <a:latin typeface="Verdana"/>
              <a:cs typeface="Verdana"/>
            </a:endParaRPr>
          </a:p>
        </p:txBody>
      </p:sp>
      <p:sp>
        <p:nvSpPr>
          <p:cNvPr id="11" name="TextBox 10">
            <a:extLst>
              <a:ext uri="{FF2B5EF4-FFF2-40B4-BE49-F238E27FC236}">
                <a16:creationId xmlns:a16="http://schemas.microsoft.com/office/drawing/2014/main" id="{DBA84167-7B86-ABF2-7D3E-4BF006CF71E5}"/>
              </a:ext>
            </a:extLst>
          </p:cNvPr>
          <p:cNvSpPr txBox="1"/>
          <p:nvPr/>
        </p:nvSpPr>
        <p:spPr>
          <a:xfrm>
            <a:off x="27214" y="5674260"/>
            <a:ext cx="1137804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0" i="0" dirty="0">
                <a:solidFill>
                  <a:srgbClr val="424242"/>
                </a:solidFill>
                <a:effectLst/>
                <a:latin typeface="Segoe Sans"/>
              </a:rPr>
              <a:t>A beloved child has many names – artificial intelligence, synthetic mind, </a:t>
            </a:r>
            <a:r>
              <a:rPr lang="en-US" sz="2400" b="0" i="0" dirty="0" err="1">
                <a:solidFill>
                  <a:srgbClr val="424242"/>
                </a:solidFill>
                <a:effectLst/>
                <a:latin typeface="Segoe Sans"/>
              </a:rPr>
              <a:t>kratt</a:t>
            </a:r>
            <a:r>
              <a:rPr lang="en-US" sz="2400" b="0" i="0">
                <a:solidFill>
                  <a:srgbClr val="424242"/>
                </a:solidFill>
                <a:effectLst/>
                <a:latin typeface="Segoe Sans"/>
              </a:rPr>
              <a:t>, AI, </a:t>
            </a:r>
            <a:r>
              <a:rPr lang="en-US" sz="2400" b="0" i="0" dirty="0">
                <a:solidFill>
                  <a:srgbClr val="424242"/>
                </a:solidFill>
                <a:effectLst/>
                <a:latin typeface="Segoe Sans"/>
              </a:rPr>
              <a:t>etc.</a:t>
            </a:r>
            <a:r>
              <a:rPr lang="en-US" sz="2400" dirty="0">
                <a:solidFill>
                  <a:srgbClr val="332B5F"/>
                </a:solidFill>
                <a:latin typeface="Verdana"/>
                <a:ea typeface="+mj-ea"/>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98625" y="5775159"/>
            <a:ext cx="0" cy="570230"/>
          </a:xfrm>
          <a:custGeom>
            <a:avLst/>
            <a:gdLst/>
            <a:ahLst/>
            <a:cxnLst/>
            <a:rect l="l" t="t" r="r" b="b"/>
            <a:pathLst>
              <a:path h="570229">
                <a:moveTo>
                  <a:pt x="0" y="0"/>
                </a:moveTo>
                <a:lnTo>
                  <a:pt x="0" y="570077"/>
                </a:lnTo>
              </a:path>
            </a:pathLst>
          </a:custGeom>
          <a:ln w="6350">
            <a:solidFill>
              <a:srgbClr val="9295AF"/>
            </a:solidFill>
          </a:ln>
        </p:spPr>
        <p:txBody>
          <a:bodyPr wrap="square" lIns="0" tIns="0" rIns="0" bIns="0" rtlCol="0"/>
          <a:lstStyle/>
          <a:p>
            <a:endParaRPr/>
          </a:p>
        </p:txBody>
      </p:sp>
      <p:sp>
        <p:nvSpPr>
          <p:cNvPr id="3" name="object 3"/>
          <p:cNvSpPr txBox="1">
            <a:spLocks noGrp="1"/>
          </p:cNvSpPr>
          <p:nvPr>
            <p:ph type="title"/>
          </p:nvPr>
        </p:nvSpPr>
        <p:spPr>
          <a:xfrm>
            <a:off x="1295400" y="91429"/>
            <a:ext cx="9296397" cy="627736"/>
          </a:xfrm>
          <a:prstGeom prst="rect">
            <a:avLst/>
          </a:prstGeom>
        </p:spPr>
        <p:txBody>
          <a:bodyPr vert="horz" wrap="square" lIns="0" tIns="12065" rIns="0" bIns="0" rtlCol="0">
            <a:spAutoFit/>
          </a:bodyPr>
          <a:lstStyle/>
          <a:p>
            <a:pPr marL="12700" algn="ctr">
              <a:spcBef>
                <a:spcPts val="95"/>
              </a:spcBef>
            </a:pPr>
            <a:br>
              <a:rPr lang="et-EE" sz="2000" dirty="0"/>
            </a:br>
            <a:r>
              <a:rPr lang="en-US" sz="2000" dirty="0"/>
              <a:t>Use of Artificial Intelligence in Teaching</a:t>
            </a:r>
            <a:endParaRPr lang="et-EE" sz="2000" spc="-10" dirty="0">
              <a:solidFill>
                <a:schemeClr val="tx1"/>
              </a:solidFill>
            </a:endParaRPr>
          </a:p>
        </p:txBody>
      </p:sp>
      <p:sp>
        <p:nvSpPr>
          <p:cNvPr id="7" name="object 7"/>
          <p:cNvSpPr txBox="1"/>
          <p:nvPr/>
        </p:nvSpPr>
        <p:spPr>
          <a:xfrm>
            <a:off x="1824354" y="5959037"/>
            <a:ext cx="2216150" cy="210820"/>
          </a:xfrm>
          <a:prstGeom prst="rect">
            <a:avLst/>
          </a:prstGeom>
        </p:spPr>
        <p:txBody>
          <a:bodyPr vert="horz" wrap="square" lIns="0" tIns="13335" rIns="0" bIns="0" rtlCol="0">
            <a:spAutoFit/>
          </a:bodyPr>
          <a:lstStyle/>
          <a:p>
            <a:pPr marL="12700">
              <a:lnSpc>
                <a:spcPct val="100000"/>
              </a:lnSpc>
              <a:spcBef>
                <a:spcPts val="105"/>
              </a:spcBef>
            </a:pPr>
            <a:r>
              <a:rPr sz="1200" spc="-10" dirty="0">
                <a:solidFill>
                  <a:srgbClr val="9295AF"/>
                </a:solidFill>
                <a:latin typeface="Verdana"/>
                <a:cs typeface="Verdana"/>
              </a:rPr>
              <a:t>TALLINNA</a:t>
            </a:r>
            <a:r>
              <a:rPr sz="1200" spc="-40" dirty="0">
                <a:solidFill>
                  <a:srgbClr val="9295AF"/>
                </a:solidFill>
                <a:latin typeface="Verdana"/>
                <a:cs typeface="Verdana"/>
              </a:rPr>
              <a:t> </a:t>
            </a:r>
            <a:r>
              <a:rPr sz="1200" spc="-10" dirty="0">
                <a:solidFill>
                  <a:srgbClr val="9295AF"/>
                </a:solidFill>
                <a:latin typeface="Verdana"/>
                <a:cs typeface="Verdana"/>
              </a:rPr>
              <a:t>TEHNIKAÜLIKOOL</a:t>
            </a:r>
            <a:endParaRPr sz="1200">
              <a:latin typeface="Verdana"/>
              <a:cs typeface="Verdana"/>
            </a:endParaRPr>
          </a:p>
        </p:txBody>
      </p:sp>
      <p:sp>
        <p:nvSpPr>
          <p:cNvPr id="6" name="TextBox 5">
            <a:extLst>
              <a:ext uri="{FF2B5EF4-FFF2-40B4-BE49-F238E27FC236}">
                <a16:creationId xmlns:a16="http://schemas.microsoft.com/office/drawing/2014/main" id="{DEEE0731-056D-96D6-712C-E3B9E3F31EAE}"/>
              </a:ext>
            </a:extLst>
          </p:cNvPr>
          <p:cNvSpPr txBox="1"/>
          <p:nvPr/>
        </p:nvSpPr>
        <p:spPr>
          <a:xfrm>
            <a:off x="606724" y="914400"/>
            <a:ext cx="10665815" cy="5078313"/>
          </a:xfrm>
          <a:prstGeom prst="rect">
            <a:avLst/>
          </a:prstGeom>
          <a:noFill/>
        </p:spPr>
        <p:txBody>
          <a:bodyPr wrap="square" lIns="91440" tIns="45720" rIns="91440" bIns="45720" anchor="t">
            <a:spAutoFit/>
          </a:bodyPr>
          <a:lstStyle/>
          <a:p>
            <a:r>
              <a:rPr lang="en-US" b="1" dirty="0">
                <a:solidFill>
                  <a:srgbClr val="332B5F"/>
                </a:solidFill>
                <a:latin typeface="Verdana"/>
                <a:ea typeface="Verdana"/>
              </a:rPr>
              <a:t>Rules and recommendations regarding AI can be found under good practices:: </a:t>
            </a:r>
            <a:endParaRPr lang="en-US" dirty="0">
              <a:solidFill>
                <a:srgbClr val="000000"/>
              </a:solidFill>
              <a:latin typeface="Verdana"/>
              <a:ea typeface="Verdana"/>
            </a:endParaRPr>
          </a:p>
          <a:p>
            <a:r>
              <a:rPr lang="et-EE" dirty="0">
                <a:solidFill>
                  <a:srgbClr val="000000"/>
                </a:solidFill>
                <a:latin typeface="Verdana"/>
                <a:ea typeface="Verdana"/>
                <a:hlinkClick r:id="rId3"/>
              </a:rPr>
              <a:t>https://taltech.ee/en/student/academic-information/good-practices</a:t>
            </a:r>
            <a:r>
              <a:rPr lang="et-EE" dirty="0">
                <a:solidFill>
                  <a:srgbClr val="000000"/>
                </a:solidFill>
                <a:latin typeface="Verdana"/>
                <a:ea typeface="Verdana"/>
              </a:rPr>
              <a:t> </a:t>
            </a:r>
            <a:br>
              <a:rPr lang="et-EE" dirty="0">
                <a:solidFill>
                  <a:srgbClr val="000000"/>
                </a:solidFill>
                <a:latin typeface="Verdana"/>
                <a:ea typeface="Verdana"/>
              </a:rPr>
            </a:br>
            <a:endParaRPr lang="et-EE" dirty="0">
              <a:solidFill>
                <a:srgbClr val="000000"/>
              </a:solidFill>
              <a:latin typeface="Verdana"/>
              <a:ea typeface="Verdana"/>
            </a:endParaRPr>
          </a:p>
          <a:p>
            <a:r>
              <a:rPr lang="en-US" b="1" dirty="0">
                <a:solidFill>
                  <a:srgbClr val="332B5F"/>
                </a:solidFill>
                <a:latin typeface="Verdana"/>
                <a:ea typeface="Verdana"/>
              </a:rPr>
              <a:t>Permitted uses:</a:t>
            </a:r>
          </a:p>
          <a:p>
            <a:pPr marL="285750" indent="-285750">
              <a:buFont typeface="Arial" panose="020B0604020202020204" pitchFamily="34" charset="0"/>
              <a:buChar char="•"/>
            </a:pPr>
            <a:r>
              <a:rPr lang="en-US" dirty="0">
                <a:solidFill>
                  <a:srgbClr val="332B5F"/>
                </a:solidFill>
                <a:latin typeface="Verdana"/>
                <a:ea typeface="Verdana"/>
              </a:rPr>
              <a:t>As a source of inspiration</a:t>
            </a:r>
          </a:p>
          <a:p>
            <a:pPr marL="285750" indent="-285750">
              <a:buFont typeface="Arial" panose="020B0604020202020204" pitchFamily="34" charset="0"/>
              <a:buChar char="•"/>
            </a:pPr>
            <a:r>
              <a:rPr lang="en-US" dirty="0">
                <a:solidFill>
                  <a:srgbClr val="332B5F"/>
                </a:solidFill>
                <a:latin typeface="Verdana"/>
                <a:ea typeface="Verdana"/>
              </a:rPr>
              <a:t>For evaluating and refining your own thoughts and ideas</a:t>
            </a:r>
          </a:p>
          <a:p>
            <a:pPr marL="285750" indent="-285750">
              <a:buFont typeface="Arial" panose="020B0604020202020204" pitchFamily="34" charset="0"/>
              <a:buChar char="•"/>
            </a:pPr>
            <a:r>
              <a:rPr lang="en-US" dirty="0">
                <a:solidFill>
                  <a:srgbClr val="332B5F"/>
                </a:solidFill>
                <a:latin typeface="Verdana"/>
                <a:ea typeface="Verdana"/>
              </a:rPr>
              <a:t>In the final stage of work</a:t>
            </a:r>
          </a:p>
          <a:p>
            <a:pPr marL="285750" indent="-285750">
              <a:buFont typeface="Arial" panose="020B0604020202020204" pitchFamily="34" charset="0"/>
              <a:buChar char="•"/>
            </a:pPr>
            <a:r>
              <a:rPr lang="en-US" dirty="0">
                <a:solidFill>
                  <a:srgbClr val="332B5F"/>
                </a:solidFill>
                <a:latin typeface="Verdana"/>
                <a:ea typeface="Verdana"/>
              </a:rPr>
              <a:t>For translation and learning support in early stages of work</a:t>
            </a:r>
          </a:p>
          <a:p>
            <a:pPr marL="285750" indent="-285750">
              <a:buFont typeface="Arial" panose="020B0604020202020204" pitchFamily="34" charset="0"/>
              <a:buChar char="•"/>
            </a:pPr>
            <a:r>
              <a:rPr lang="en-US" dirty="0">
                <a:solidFill>
                  <a:srgbClr val="332B5F"/>
                </a:solidFill>
                <a:latin typeface="Verdana"/>
                <a:ea typeface="Verdana"/>
              </a:rPr>
              <a:t>For text editing</a:t>
            </a:r>
            <a:endParaRPr lang="et-EE" dirty="0">
              <a:solidFill>
                <a:srgbClr val="332B5F"/>
              </a:solidFill>
              <a:latin typeface="Verdana"/>
              <a:ea typeface="Verdana"/>
            </a:endParaRPr>
          </a:p>
          <a:p>
            <a:pPr marL="285750" indent="-285750">
              <a:buFont typeface="Arial" panose="020B0604020202020204" pitchFamily="34" charset="0"/>
              <a:buChar char="•"/>
            </a:pPr>
            <a:endParaRPr lang="en-US" dirty="0">
              <a:solidFill>
                <a:srgbClr val="332B5F"/>
              </a:solidFill>
              <a:latin typeface="Verdana"/>
              <a:ea typeface="Verdana"/>
            </a:endParaRPr>
          </a:p>
          <a:p>
            <a:r>
              <a:rPr lang="en-US" b="1" dirty="0">
                <a:solidFill>
                  <a:srgbClr val="332B5F"/>
                </a:solidFill>
                <a:latin typeface="Verdana"/>
                <a:ea typeface="Verdana"/>
              </a:rPr>
              <a:t>Prohibited uses:</a:t>
            </a:r>
          </a:p>
          <a:p>
            <a:pPr marL="285750" indent="-285750">
              <a:buFont typeface="Arial" panose="020B0604020202020204" pitchFamily="34" charset="0"/>
              <a:buChar char="•"/>
            </a:pPr>
            <a:r>
              <a:rPr lang="en-US" dirty="0">
                <a:solidFill>
                  <a:srgbClr val="332B5F"/>
                </a:solidFill>
                <a:latin typeface="Verdana"/>
                <a:ea typeface="Verdana"/>
              </a:rPr>
              <a:t>For composing large portions of thesis text</a:t>
            </a:r>
          </a:p>
          <a:p>
            <a:pPr marL="285750" indent="-285750">
              <a:buFont typeface="Arial" panose="020B0604020202020204" pitchFamily="34" charset="0"/>
              <a:buChar char="•"/>
            </a:pPr>
            <a:r>
              <a:rPr lang="en-US" dirty="0">
                <a:solidFill>
                  <a:srgbClr val="332B5F"/>
                </a:solidFill>
                <a:latin typeface="Verdana"/>
                <a:ea typeface="Verdana"/>
              </a:rPr>
              <a:t>For fabricating data to be analyzed in the work</a:t>
            </a:r>
          </a:p>
          <a:p>
            <a:pPr marL="285750" indent="-285750">
              <a:buFont typeface="Arial" panose="020B0604020202020204" pitchFamily="34" charset="0"/>
              <a:buChar char="•"/>
            </a:pPr>
            <a:r>
              <a:rPr lang="en-US" dirty="0">
                <a:solidFill>
                  <a:srgbClr val="332B5F"/>
                </a:solidFill>
                <a:latin typeface="Verdana"/>
                <a:ea typeface="Verdana"/>
              </a:rPr>
              <a:t>For composing substantive arguments</a:t>
            </a:r>
            <a:endParaRPr lang="et-EE" dirty="0">
              <a:solidFill>
                <a:srgbClr val="332B5F"/>
              </a:solidFill>
              <a:latin typeface="Verdana"/>
              <a:ea typeface="Verdana"/>
            </a:endParaRPr>
          </a:p>
          <a:p>
            <a:endParaRPr lang="et-EE" dirty="0">
              <a:solidFill>
                <a:srgbClr val="332B5F"/>
              </a:solidFill>
              <a:latin typeface="Verdana"/>
              <a:ea typeface="Verdana"/>
            </a:endParaRPr>
          </a:p>
          <a:p>
            <a:pPr marL="285750" indent="-285750">
              <a:buFont typeface="Arial" panose="020B0604020202020204" pitchFamily="34" charset="0"/>
              <a:buChar char="•"/>
            </a:pPr>
            <a:r>
              <a:rPr lang="en-US" b="1" dirty="0">
                <a:solidFill>
                  <a:srgbClr val="332B5F"/>
                </a:solidFill>
                <a:latin typeface="Verdana"/>
                <a:ea typeface="Verdana"/>
              </a:rPr>
              <a:t>The student is responsible for the content and quality of the thesis, regardless of the sources used, including artificial intelligence.</a:t>
            </a:r>
            <a:endParaRPr lang="et-EE" b="1" dirty="0">
              <a:solidFill>
                <a:srgbClr val="332B5F"/>
              </a:solidFill>
              <a:latin typeface="Verdana"/>
              <a:ea typeface="Verdana"/>
            </a:endParaRPr>
          </a:p>
          <a:p>
            <a:endParaRPr lang="en-US" dirty="0">
              <a:solidFill>
                <a:srgbClr val="000000"/>
              </a:solidFill>
              <a:latin typeface="Verdana"/>
              <a:ea typeface="Verdana"/>
            </a:endParaRPr>
          </a:p>
        </p:txBody>
      </p:sp>
      <p:pic>
        <p:nvPicPr>
          <p:cNvPr id="5" name="Picture 4">
            <a:extLst>
              <a:ext uri="{FF2B5EF4-FFF2-40B4-BE49-F238E27FC236}">
                <a16:creationId xmlns:a16="http://schemas.microsoft.com/office/drawing/2014/main" id="{C8C0F374-FDC0-4C43-A195-C27C584B4CAF}"/>
              </a:ext>
            </a:extLst>
          </p:cNvPr>
          <p:cNvPicPr>
            <a:picLocks noChangeAspect="1"/>
          </p:cNvPicPr>
          <p:nvPr/>
        </p:nvPicPr>
        <p:blipFill>
          <a:blip r:embed="rId4"/>
          <a:stretch>
            <a:fillRect/>
          </a:stretch>
        </p:blipFill>
        <p:spPr>
          <a:xfrm>
            <a:off x="9091010" y="2057400"/>
            <a:ext cx="2181529" cy="20957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7E0D-5249-00AF-8F57-902A35CBB122}"/>
              </a:ext>
            </a:extLst>
          </p:cNvPr>
          <p:cNvSpPr>
            <a:spLocks noGrp="1"/>
          </p:cNvSpPr>
          <p:nvPr>
            <p:ph type="title"/>
          </p:nvPr>
        </p:nvSpPr>
        <p:spPr>
          <a:xfrm>
            <a:off x="3200400" y="466370"/>
            <a:ext cx="6075428" cy="615553"/>
          </a:xfrm>
        </p:spPr>
        <p:txBody>
          <a:bodyPr wrap="square" lIns="0" tIns="0" rIns="0" bIns="0" anchor="t">
            <a:spAutoFit/>
          </a:bodyPr>
          <a:lstStyle/>
          <a:p>
            <a:r>
              <a:rPr lang="en-US" sz="2000" dirty="0">
                <a:ea typeface="Verdana"/>
              </a:rPr>
              <a:t>University Rules and Course for Students</a:t>
            </a:r>
            <a:br>
              <a:rPr lang="en-US" sz="2000" dirty="0">
                <a:ea typeface="Verdana"/>
              </a:rPr>
            </a:br>
            <a:endParaRPr lang="en-US" sz="2000" dirty="0">
              <a:ea typeface="Verdana"/>
            </a:endParaRPr>
          </a:p>
        </p:txBody>
      </p:sp>
      <p:sp>
        <p:nvSpPr>
          <p:cNvPr id="3" name="Text Placeholder 2">
            <a:extLst>
              <a:ext uri="{FF2B5EF4-FFF2-40B4-BE49-F238E27FC236}">
                <a16:creationId xmlns:a16="http://schemas.microsoft.com/office/drawing/2014/main" id="{35387592-9785-AB4B-EBCC-79DD2CD117A3}"/>
              </a:ext>
            </a:extLst>
          </p:cNvPr>
          <p:cNvSpPr>
            <a:spLocks noGrp="1"/>
          </p:cNvSpPr>
          <p:nvPr>
            <p:ph type="body" idx="1"/>
          </p:nvPr>
        </p:nvSpPr>
        <p:spPr>
          <a:xfrm>
            <a:off x="486263" y="1081923"/>
            <a:ext cx="11219473" cy="2546851"/>
          </a:xfrm>
        </p:spPr>
        <p:txBody>
          <a:bodyPr wrap="square" lIns="0" tIns="0" rIns="0" bIns="0" anchor="t">
            <a:spAutoFit/>
          </a:bodyPr>
          <a:lstStyle/>
          <a:p>
            <a:pPr marL="342900" indent="-342900" algn="l">
              <a:spcBef>
                <a:spcPts val="600"/>
              </a:spcBef>
              <a:spcAft>
                <a:spcPts val="300"/>
              </a:spcAft>
              <a:buFont typeface="Arial" panose="020B0604020202020204" pitchFamily="34" charset="0"/>
              <a:buChar char="•"/>
            </a:pPr>
            <a:r>
              <a:rPr lang="en-US" sz="2000" b="0" dirty="0">
                <a:ea typeface="Verdana"/>
              </a:rPr>
              <a:t>Program directors and lecturers provide an overview of using AI in teaching.</a:t>
            </a:r>
          </a:p>
          <a:p>
            <a:pPr marL="342900" indent="-342900" algn="l">
              <a:spcBef>
                <a:spcPts val="300"/>
              </a:spcBef>
              <a:spcAft>
                <a:spcPts val="300"/>
              </a:spcAft>
              <a:buFont typeface="Arial" panose="020B0604020202020204" pitchFamily="34" charset="0"/>
              <a:buChar char="•"/>
            </a:pPr>
            <a:r>
              <a:rPr lang="en-US" sz="2000" b="0" dirty="0">
                <a:ea typeface="Verdana"/>
              </a:rPr>
              <a:t>Program directors give examples of good and bad AI usage.</a:t>
            </a:r>
          </a:p>
          <a:p>
            <a:pPr marL="342900" indent="-342900" algn="l">
              <a:spcBef>
                <a:spcPts val="300"/>
              </a:spcBef>
              <a:spcAft>
                <a:spcPts val="300"/>
              </a:spcAft>
              <a:buFont typeface="Arial" panose="020B0604020202020204" pitchFamily="34" charset="0"/>
              <a:buChar char="•"/>
            </a:pPr>
            <a:r>
              <a:rPr lang="en-US" sz="2000" b="0" dirty="0">
                <a:ea typeface="Verdana"/>
              </a:rPr>
              <a:t>Lecturers inform students how AI-based software is allowed in their course.</a:t>
            </a:r>
          </a:p>
          <a:p>
            <a:pPr algn="l">
              <a:spcBef>
                <a:spcPts val="600"/>
              </a:spcBef>
              <a:spcAft>
                <a:spcPts val="300"/>
              </a:spcAft>
            </a:pPr>
            <a:r>
              <a:rPr lang="en-US" sz="2000" b="0" dirty="0">
                <a:ea typeface="Verdana"/>
              </a:rPr>
              <a:t>A supporting e-course for students has been created</a:t>
            </a:r>
            <a:r>
              <a:rPr lang="et-EE" sz="2000" b="0" dirty="0">
                <a:ea typeface="Verdana"/>
              </a:rPr>
              <a:t> (</a:t>
            </a:r>
            <a:r>
              <a:rPr lang="et-EE" sz="2000" b="0" dirty="0" err="1">
                <a:ea typeface="Verdana"/>
              </a:rPr>
              <a:t>currenlty</a:t>
            </a:r>
            <a:r>
              <a:rPr lang="et-EE" sz="2000" b="0" dirty="0">
                <a:ea typeface="Verdana"/>
              </a:rPr>
              <a:t> EST)</a:t>
            </a:r>
            <a:br>
              <a:rPr lang="en-US" sz="2000" b="0" dirty="0">
                <a:ea typeface="Verdana"/>
              </a:rPr>
            </a:br>
            <a:r>
              <a:rPr lang="en-US" sz="2000" b="0" dirty="0">
                <a:ea typeface="Verdana"/>
                <a:hlinkClick r:id="rId3"/>
              </a:rPr>
              <a:t>https://moodle.taltech.ee/course/view.php?id=35369</a:t>
            </a:r>
            <a:endParaRPr lang="et-EE" sz="2000" b="0" dirty="0">
              <a:ea typeface="Verdana"/>
            </a:endParaRPr>
          </a:p>
          <a:p>
            <a:pPr algn="l">
              <a:spcBef>
                <a:spcPts val="600"/>
              </a:spcBef>
              <a:spcAft>
                <a:spcPts val="300"/>
              </a:spcAft>
            </a:pPr>
            <a:endParaRPr lang="en-US" sz="2000" b="0" dirty="0">
              <a:ea typeface="Verdana"/>
            </a:endParaRPr>
          </a:p>
          <a:p>
            <a:endParaRPr lang="en-US" dirty="0">
              <a:ea typeface="Verdana"/>
            </a:endParaRPr>
          </a:p>
        </p:txBody>
      </p:sp>
      <p:pic>
        <p:nvPicPr>
          <p:cNvPr id="4" name="Picture 3" descr="A qr code on a white background&#10;&#10;AI-generated content may be incorrect.">
            <a:extLst>
              <a:ext uri="{FF2B5EF4-FFF2-40B4-BE49-F238E27FC236}">
                <a16:creationId xmlns:a16="http://schemas.microsoft.com/office/drawing/2014/main" id="{9421ECE4-5AC6-2750-6A70-AC6EA292FEC7}"/>
              </a:ext>
            </a:extLst>
          </p:cNvPr>
          <p:cNvPicPr>
            <a:picLocks noChangeAspect="1"/>
          </p:cNvPicPr>
          <p:nvPr/>
        </p:nvPicPr>
        <p:blipFill>
          <a:blip r:embed="rId4"/>
          <a:stretch>
            <a:fillRect/>
          </a:stretch>
        </p:blipFill>
        <p:spPr>
          <a:xfrm>
            <a:off x="10725554" y="5483655"/>
            <a:ext cx="1305571" cy="1315096"/>
          </a:xfrm>
          <a:prstGeom prst="rect">
            <a:avLst/>
          </a:prstGeom>
        </p:spPr>
      </p:pic>
    </p:spTree>
    <p:extLst>
      <p:ext uri="{BB962C8B-B14F-4D97-AF65-F5344CB8AC3E}">
        <p14:creationId xmlns:p14="http://schemas.microsoft.com/office/powerpoint/2010/main" val="295509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D7E95-7E11-EAA4-5905-C903A4AB4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5FFA0-4A06-256F-D247-1828DA95BB6C}"/>
              </a:ext>
            </a:extLst>
          </p:cNvPr>
          <p:cNvSpPr>
            <a:spLocks noGrp="1"/>
          </p:cNvSpPr>
          <p:nvPr>
            <p:ph type="title"/>
          </p:nvPr>
        </p:nvSpPr>
        <p:spPr>
          <a:xfrm>
            <a:off x="294222" y="411225"/>
            <a:ext cx="3725583" cy="615553"/>
          </a:xfrm>
        </p:spPr>
        <p:txBody>
          <a:bodyPr wrap="square" lIns="0" tIns="0" rIns="0" bIns="0" anchor="t">
            <a:spAutoFit/>
          </a:bodyPr>
          <a:lstStyle/>
          <a:p>
            <a:r>
              <a:rPr lang="en-US" sz="2000" dirty="0">
                <a:ea typeface="Verdana"/>
              </a:rPr>
              <a:t>AI Usage – Allowed or Prohibited?</a:t>
            </a:r>
          </a:p>
        </p:txBody>
      </p:sp>
      <p:sp>
        <p:nvSpPr>
          <p:cNvPr id="6" name="Text Placeholder 5">
            <a:extLst>
              <a:ext uri="{FF2B5EF4-FFF2-40B4-BE49-F238E27FC236}">
                <a16:creationId xmlns:a16="http://schemas.microsoft.com/office/drawing/2014/main" id="{B64AFF16-B6CC-EBAA-75CF-4B216E188DD9}"/>
              </a:ext>
            </a:extLst>
          </p:cNvPr>
          <p:cNvSpPr>
            <a:spLocks noGrp="1"/>
          </p:cNvSpPr>
          <p:nvPr>
            <p:ph type="body" idx="1"/>
          </p:nvPr>
        </p:nvSpPr>
        <p:spPr>
          <a:xfrm>
            <a:off x="457200" y="1447800"/>
            <a:ext cx="4153854" cy="3600986"/>
          </a:xfrm>
        </p:spPr>
        <p:txBody>
          <a:bodyPr wrap="square" lIns="0" tIns="0" rIns="0" bIns="0" anchor="t">
            <a:spAutoFit/>
          </a:bodyPr>
          <a:lstStyle/>
          <a:p>
            <a:r>
              <a:rPr lang="en-US" dirty="0">
                <a:ea typeface="Verdana"/>
              </a:rPr>
              <a:t>Here is a diagram that simplifies understanding whether AI is allowed or not.</a:t>
            </a:r>
          </a:p>
          <a:p>
            <a:endParaRPr lang="en-US" b="0" dirty="0">
              <a:ea typeface="Verdana"/>
            </a:endParaRPr>
          </a:p>
          <a:p>
            <a:r>
              <a:rPr lang="en-US" dirty="0">
                <a:ea typeface="Verdana"/>
              </a:rPr>
              <a:t>Case 1: </a:t>
            </a:r>
            <a:r>
              <a:rPr lang="en-US" b="0" dirty="0">
                <a:ea typeface="Verdana"/>
              </a:rPr>
              <a:t>Student used AI – copied 1:1 and submitted the work to the lecturer. The content was correct, but...</a:t>
            </a:r>
          </a:p>
          <a:p>
            <a:r>
              <a:rPr lang="en-US" dirty="0">
                <a:ea typeface="Verdana"/>
              </a:rPr>
              <a:t>Case 2: </a:t>
            </a:r>
            <a:r>
              <a:rPr lang="en-US" b="0" dirty="0">
                <a:ea typeface="Verdana"/>
              </a:rPr>
              <a:t>Student created the base themselves, used AI for grammar corrections, and submitted the work. AI usage was not allowed in the course</a:t>
            </a:r>
            <a:r>
              <a:rPr lang="en-US" dirty="0">
                <a:ea typeface="Verdana"/>
              </a:rPr>
              <a:t>.</a:t>
            </a:r>
          </a:p>
        </p:txBody>
      </p:sp>
      <p:pic>
        <p:nvPicPr>
          <p:cNvPr id="3" name="Picture 2">
            <a:extLst>
              <a:ext uri="{FF2B5EF4-FFF2-40B4-BE49-F238E27FC236}">
                <a16:creationId xmlns:a16="http://schemas.microsoft.com/office/drawing/2014/main" id="{3AFDC030-D98E-D056-F7C6-F7922E4215D2}"/>
              </a:ext>
            </a:extLst>
          </p:cNvPr>
          <p:cNvPicPr>
            <a:picLocks noChangeAspect="1"/>
          </p:cNvPicPr>
          <p:nvPr/>
        </p:nvPicPr>
        <p:blipFill>
          <a:blip r:embed="rId3"/>
          <a:stretch>
            <a:fillRect/>
          </a:stretch>
        </p:blipFill>
        <p:spPr>
          <a:xfrm>
            <a:off x="4740729" y="248887"/>
            <a:ext cx="7124392" cy="6426824"/>
          </a:xfrm>
          <a:prstGeom prst="rect">
            <a:avLst/>
          </a:prstGeom>
        </p:spPr>
      </p:pic>
    </p:spTree>
    <p:extLst>
      <p:ext uri="{BB962C8B-B14F-4D97-AF65-F5344CB8AC3E}">
        <p14:creationId xmlns:p14="http://schemas.microsoft.com/office/powerpoint/2010/main" val="2288391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D7E95-7E11-EAA4-5905-C903A4AB4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5FFA0-4A06-256F-D247-1828DA95BB6C}"/>
              </a:ext>
            </a:extLst>
          </p:cNvPr>
          <p:cNvSpPr>
            <a:spLocks noGrp="1"/>
          </p:cNvSpPr>
          <p:nvPr>
            <p:ph type="title"/>
          </p:nvPr>
        </p:nvSpPr>
        <p:spPr>
          <a:xfrm>
            <a:off x="294222" y="411225"/>
            <a:ext cx="7987616" cy="677108"/>
          </a:xfrm>
        </p:spPr>
        <p:txBody>
          <a:bodyPr wrap="square" lIns="0" tIns="0" rIns="0" bIns="0" anchor="t">
            <a:spAutoFit/>
          </a:bodyPr>
          <a:lstStyle/>
          <a:p>
            <a:r>
              <a:rPr lang="en-US" dirty="0">
                <a:ea typeface="Verdana"/>
              </a:rPr>
              <a:t>Support for AI Usage in Written Work</a:t>
            </a:r>
            <a:br>
              <a:rPr lang="en-US" dirty="0">
                <a:ea typeface="Verdana"/>
              </a:rPr>
            </a:br>
            <a:endParaRPr lang="en-US" dirty="0">
              <a:ea typeface="Verdana"/>
            </a:endParaRPr>
          </a:p>
        </p:txBody>
      </p:sp>
      <p:sp>
        <p:nvSpPr>
          <p:cNvPr id="3" name="Text Placeholder 2">
            <a:extLst>
              <a:ext uri="{FF2B5EF4-FFF2-40B4-BE49-F238E27FC236}">
                <a16:creationId xmlns:a16="http://schemas.microsoft.com/office/drawing/2014/main" id="{0BD6B5C3-0867-AE11-5758-EDD91292D432}"/>
              </a:ext>
            </a:extLst>
          </p:cNvPr>
          <p:cNvSpPr>
            <a:spLocks noGrp="1"/>
          </p:cNvSpPr>
          <p:nvPr>
            <p:ph type="body" idx="1"/>
          </p:nvPr>
        </p:nvSpPr>
        <p:spPr>
          <a:xfrm>
            <a:off x="620882" y="1061227"/>
            <a:ext cx="8612160" cy="4154984"/>
          </a:xfrm>
        </p:spPr>
        <p:txBody>
          <a:bodyPr wrap="square" lIns="0" tIns="0" rIns="0" bIns="0" anchor="t">
            <a:spAutoFit/>
          </a:bodyPr>
          <a:lstStyle/>
          <a:p>
            <a:r>
              <a:rPr lang="en-US" dirty="0">
                <a:ea typeface="Verdana"/>
              </a:rPr>
              <a:t>There are many questions:</a:t>
            </a:r>
          </a:p>
          <a:p>
            <a:endParaRPr lang="en-US" b="0" dirty="0">
              <a:ea typeface="Verdana"/>
            </a:endParaRPr>
          </a:p>
          <a:p>
            <a:r>
              <a:rPr lang="en-US" b="0" dirty="0">
                <a:ea typeface="Verdana"/>
              </a:rPr>
              <a:t>How to use AI assistance in academic writing?</a:t>
            </a:r>
          </a:p>
          <a:p>
            <a:r>
              <a:rPr lang="en-US" b="0" dirty="0">
                <a:ea typeface="Verdana"/>
              </a:rPr>
              <a:t>Can I use AI to improve text quality?</a:t>
            </a:r>
          </a:p>
          <a:p>
            <a:r>
              <a:rPr lang="en-US" b="0" dirty="0">
                <a:ea typeface="Verdana"/>
              </a:rPr>
              <a:t>How to cite correctly?</a:t>
            </a:r>
          </a:p>
          <a:p>
            <a:r>
              <a:rPr lang="en-US" b="0" dirty="0">
                <a:ea typeface="Verdana"/>
              </a:rPr>
              <a:t>Is AI even suitable as a source?</a:t>
            </a:r>
          </a:p>
          <a:p>
            <a:r>
              <a:rPr lang="en-US" b="0" dirty="0">
                <a:ea typeface="Verdana"/>
              </a:rPr>
              <a:t>What should I know about personal data protection?</a:t>
            </a:r>
          </a:p>
          <a:p>
            <a:r>
              <a:rPr lang="en-US" b="0" dirty="0">
                <a:ea typeface="Verdana"/>
              </a:rPr>
              <a:t>Can I input my collected research results into AI</a:t>
            </a:r>
            <a:r>
              <a:rPr lang="en-US" sz="2400" b="0" dirty="0">
                <a:ea typeface="Verdana"/>
              </a:rPr>
              <a:t>?</a:t>
            </a:r>
            <a:endParaRPr lang="et-EE" sz="2400" b="0" dirty="0">
              <a:ea typeface="Verdana"/>
            </a:endParaRPr>
          </a:p>
          <a:p>
            <a:endParaRPr lang="et-EE" sz="2400" b="0" dirty="0">
              <a:ea typeface="Verdana"/>
            </a:endParaRPr>
          </a:p>
          <a:p>
            <a:r>
              <a:rPr lang="en-US" b="0" dirty="0">
                <a:ea typeface="Verdana"/>
              </a:rPr>
              <a:t>Library specialists also support academic AI usage:</a:t>
            </a:r>
          </a:p>
          <a:p>
            <a:r>
              <a:rPr lang="en-US" b="0" dirty="0">
                <a:ea typeface="Verdana"/>
                <a:hlinkClick r:id="rId3"/>
              </a:rPr>
              <a:t>https://taltech.ee/en/library</a:t>
            </a:r>
            <a:r>
              <a:rPr lang="et-EE" b="0" dirty="0">
                <a:ea typeface="Verdana"/>
              </a:rPr>
              <a:t> </a:t>
            </a:r>
          </a:p>
          <a:p>
            <a:endParaRPr lang="en-US" b="0" dirty="0">
              <a:ea typeface="Verdana"/>
            </a:endParaRPr>
          </a:p>
          <a:p>
            <a:r>
              <a:rPr lang="en-US" b="0" dirty="0">
                <a:ea typeface="Verdana"/>
              </a:rPr>
              <a:t>In November, the library hosts “Thesis Week.”</a:t>
            </a:r>
            <a:br>
              <a:rPr lang="en-US" sz="2400" b="0" dirty="0">
                <a:ea typeface="Verdana"/>
              </a:rPr>
            </a:br>
            <a:endParaRPr lang="en-US" sz="2400" b="0" dirty="0">
              <a:ea typeface="Verdana"/>
            </a:endParaRPr>
          </a:p>
        </p:txBody>
      </p:sp>
      <p:sp>
        <p:nvSpPr>
          <p:cNvPr id="7" name="TextBox 6">
            <a:extLst>
              <a:ext uri="{FF2B5EF4-FFF2-40B4-BE49-F238E27FC236}">
                <a16:creationId xmlns:a16="http://schemas.microsoft.com/office/drawing/2014/main" id="{600A515F-1018-D1A9-A8EF-B8E633D065A0}"/>
              </a:ext>
            </a:extLst>
          </p:cNvPr>
          <p:cNvSpPr txBox="1"/>
          <p:nvPr/>
        </p:nvSpPr>
        <p:spPr>
          <a:xfrm>
            <a:off x="8341264" y="750454"/>
            <a:ext cx="359096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dirty="0">
                <a:solidFill>
                  <a:srgbClr val="332B5F"/>
                </a:solidFill>
                <a:latin typeface="Verdana"/>
                <a:ea typeface="Verdana"/>
              </a:rPr>
              <a:t>Library opening hours:</a:t>
            </a:r>
          </a:p>
          <a:p>
            <a:pPr algn="r"/>
            <a:r>
              <a:rPr lang="en-US" dirty="0">
                <a:solidFill>
                  <a:srgbClr val="332B5F"/>
                </a:solidFill>
                <a:latin typeface="Verdana"/>
                <a:ea typeface="Verdana"/>
              </a:rPr>
              <a:t>Mon–Fri 8:30–20:00</a:t>
            </a:r>
          </a:p>
          <a:p>
            <a:pPr algn="r"/>
            <a:r>
              <a:rPr lang="en-US" dirty="0">
                <a:solidFill>
                  <a:srgbClr val="332B5F"/>
                </a:solidFill>
                <a:latin typeface="Verdana"/>
                <a:ea typeface="Verdana"/>
              </a:rPr>
              <a:t>Sat 10:00–17:00</a:t>
            </a:r>
          </a:p>
          <a:p>
            <a:pPr algn="r"/>
            <a:r>
              <a:rPr lang="en-US" dirty="0">
                <a:solidFill>
                  <a:srgbClr val="332B5F"/>
                </a:solidFill>
                <a:latin typeface="Verdana"/>
                <a:ea typeface="Verdana"/>
              </a:rPr>
              <a:t>EMERA branch (Kopli 101):</a:t>
            </a:r>
          </a:p>
          <a:p>
            <a:pPr algn="r"/>
            <a:r>
              <a:rPr lang="en-US" dirty="0">
                <a:solidFill>
                  <a:srgbClr val="332B5F"/>
                </a:solidFill>
                <a:latin typeface="Verdana"/>
                <a:ea typeface="Verdana"/>
              </a:rPr>
              <a:t>Mon–Thu 9:00–17:00, Fri 9:00–14:00</a:t>
            </a:r>
          </a:p>
          <a:p>
            <a:pPr algn="r"/>
            <a:endParaRPr lang="en-US" dirty="0">
              <a:solidFill>
                <a:srgbClr val="332B5F"/>
              </a:solidFill>
              <a:latin typeface="Verdana"/>
              <a:ea typeface="Verdana"/>
            </a:endParaRPr>
          </a:p>
          <a:p>
            <a:pPr algn="r"/>
            <a:r>
              <a:rPr lang="en-US" dirty="0">
                <a:solidFill>
                  <a:srgbClr val="332B5F"/>
                </a:solidFill>
                <a:latin typeface="Verdana"/>
                <a:ea typeface="Verdana"/>
              </a:rPr>
              <a:t>We welcome you to visit!!</a:t>
            </a:r>
          </a:p>
        </p:txBody>
      </p:sp>
      <p:pic>
        <p:nvPicPr>
          <p:cNvPr id="5" name="Picture 4">
            <a:extLst>
              <a:ext uri="{FF2B5EF4-FFF2-40B4-BE49-F238E27FC236}">
                <a16:creationId xmlns:a16="http://schemas.microsoft.com/office/drawing/2014/main" id="{3F91200E-07A1-4C8D-8E9D-CB54DE207466}"/>
              </a:ext>
            </a:extLst>
          </p:cNvPr>
          <p:cNvPicPr>
            <a:picLocks noChangeAspect="1"/>
          </p:cNvPicPr>
          <p:nvPr/>
        </p:nvPicPr>
        <p:blipFill>
          <a:blip r:embed="rId4"/>
          <a:stretch>
            <a:fillRect/>
          </a:stretch>
        </p:blipFill>
        <p:spPr>
          <a:xfrm>
            <a:off x="8915400" y="3581400"/>
            <a:ext cx="1981477" cy="2057687"/>
          </a:xfrm>
          <a:prstGeom prst="rect">
            <a:avLst/>
          </a:prstGeom>
        </p:spPr>
      </p:pic>
    </p:spTree>
    <p:extLst>
      <p:ext uri="{BB962C8B-B14F-4D97-AF65-F5344CB8AC3E}">
        <p14:creationId xmlns:p14="http://schemas.microsoft.com/office/powerpoint/2010/main" val="222303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490A4-6FF7-F093-6089-44A2EA280645}"/>
              </a:ext>
            </a:extLst>
          </p:cNvPr>
          <p:cNvSpPr>
            <a:spLocks noGrp="1"/>
          </p:cNvSpPr>
          <p:nvPr>
            <p:ph type="title"/>
          </p:nvPr>
        </p:nvSpPr>
        <p:spPr>
          <a:xfrm>
            <a:off x="466750" y="334617"/>
            <a:ext cx="9740609" cy="307777"/>
          </a:xfrm>
        </p:spPr>
        <p:txBody>
          <a:bodyPr wrap="square" lIns="0" tIns="0" rIns="0" bIns="0" anchor="t">
            <a:spAutoFit/>
          </a:bodyPr>
          <a:lstStyle/>
          <a:p>
            <a:pPr algn="ctr"/>
            <a:r>
              <a:rPr lang="en-US" sz="2000" dirty="0">
                <a:ea typeface="Verdana"/>
              </a:rPr>
              <a:t>AI and Citation in Academic Work (Briefly)</a:t>
            </a:r>
            <a:endParaRPr lang="en-US" dirty="0">
              <a:ea typeface="Verdana"/>
            </a:endParaRPr>
          </a:p>
        </p:txBody>
      </p:sp>
      <p:sp>
        <p:nvSpPr>
          <p:cNvPr id="3" name="Text Placeholder 2">
            <a:extLst>
              <a:ext uri="{FF2B5EF4-FFF2-40B4-BE49-F238E27FC236}">
                <a16:creationId xmlns:a16="http://schemas.microsoft.com/office/drawing/2014/main" id="{C9D7DF97-5A2E-0405-A575-A5EA18059E94}"/>
              </a:ext>
            </a:extLst>
          </p:cNvPr>
          <p:cNvSpPr>
            <a:spLocks noGrp="1"/>
          </p:cNvSpPr>
          <p:nvPr>
            <p:ph type="body" idx="1"/>
          </p:nvPr>
        </p:nvSpPr>
        <p:spPr>
          <a:xfrm>
            <a:off x="471017" y="1218387"/>
            <a:ext cx="10498411" cy="3424014"/>
          </a:xfrm>
        </p:spPr>
        <p:txBody>
          <a:bodyPr wrap="square" lIns="0" tIns="0" rIns="0" bIns="0" anchor="t">
            <a:spAutoFit/>
          </a:bodyPr>
          <a:lstStyle/>
          <a:p>
            <a:pPr indent="-285750" algn="l">
              <a:spcBef>
                <a:spcPts val="300"/>
              </a:spcBef>
              <a:spcAft>
                <a:spcPts val="300"/>
              </a:spcAft>
              <a:buFont typeface="Arial" panose="020B0604020202020204" pitchFamily="34" charset="0"/>
              <a:buChar char="•"/>
            </a:pPr>
            <a:r>
              <a:rPr lang="en-US" sz="2000" b="0" dirty="0">
                <a:latin typeface="Verdana" panose="020B0604030504040204" pitchFamily="34" charset="0"/>
                <a:ea typeface="Verdana" panose="020B0604030504040204" pitchFamily="34" charset="0"/>
              </a:rPr>
              <a:t>If the output from an application is used substantively (e.g., text excerpt, image), the application must be cited as a method.</a:t>
            </a:r>
          </a:p>
          <a:p>
            <a:pPr indent="-285750" algn="l">
              <a:spcBef>
                <a:spcPts val="300"/>
              </a:spcBef>
              <a:spcAft>
                <a:spcPts val="300"/>
              </a:spcAft>
              <a:buFont typeface="Arial" panose="020B0604020202020204" pitchFamily="34" charset="0"/>
              <a:buChar char="•"/>
            </a:pPr>
            <a:r>
              <a:rPr lang="en-US" sz="2000" b="0" dirty="0">
                <a:latin typeface="Verdana" panose="020B0604030504040204" pitchFamily="34" charset="0"/>
                <a:ea typeface="Verdana" panose="020B0604030504040204" pitchFamily="34" charset="0"/>
              </a:rPr>
              <a:t>For extensive use, describe the AI usage and tools in the methodology or introduction.</a:t>
            </a:r>
          </a:p>
          <a:p>
            <a:pPr indent="-285750" algn="l">
              <a:spcBef>
                <a:spcPts val="300"/>
              </a:spcBef>
              <a:spcAft>
                <a:spcPts val="300"/>
              </a:spcAft>
              <a:buFont typeface="Arial" panose="020B0604020202020204" pitchFamily="34" charset="0"/>
              <a:buChar char="•"/>
            </a:pPr>
            <a:r>
              <a:rPr lang="en-US" sz="2000" b="0" dirty="0">
                <a:latin typeface="Verdana" panose="020B0604030504040204" pitchFamily="34" charset="0"/>
                <a:ea typeface="Verdana" panose="020B0604030504040204" pitchFamily="34" charset="0"/>
              </a:rPr>
              <a:t>The description must explain the extent and manner of AI usage.</a:t>
            </a:r>
          </a:p>
          <a:p>
            <a:pPr indent="-285750" algn="l">
              <a:spcBef>
                <a:spcPts val="300"/>
              </a:spcBef>
              <a:spcAft>
                <a:spcPts val="300"/>
              </a:spcAft>
              <a:buFont typeface="Arial" panose="020B0604020202020204" pitchFamily="34" charset="0"/>
              <a:buChar char="•"/>
            </a:pPr>
            <a:r>
              <a:rPr lang="en-US" sz="2000" b="0" dirty="0">
                <a:latin typeface="Verdana" panose="020B0604030504040204" pitchFamily="34" charset="0"/>
                <a:ea typeface="Verdana" panose="020B0604030504040204" pitchFamily="34" charset="0"/>
              </a:rPr>
              <a:t>If AI is used as a tool (e.g., text editing, translation), citation is not necessary.</a:t>
            </a:r>
          </a:p>
          <a:p>
            <a:pPr indent="-285750" algn="l">
              <a:spcBef>
                <a:spcPts val="300"/>
              </a:spcBef>
              <a:spcAft>
                <a:spcPts val="300"/>
              </a:spcAft>
              <a:buFont typeface="Arial" panose="020B0604020202020204" pitchFamily="34" charset="0"/>
              <a:buChar char="•"/>
            </a:pPr>
            <a:r>
              <a:rPr lang="en-US" sz="2000" b="0" dirty="0">
                <a:latin typeface="Verdana" panose="020B0604030504040204" pitchFamily="34" charset="0"/>
                <a:ea typeface="Verdana" panose="020B0604030504040204" pitchFamily="34" charset="0"/>
              </a:rPr>
              <a:t>AI is not suitable as an independent source. The student must cite human-created original sources, except when the purpose of the work is to study AI usage</a:t>
            </a:r>
          </a:p>
          <a:p>
            <a:endParaRPr lang="en-US" sz="2000" dirty="0">
              <a:ea typeface="Verdana"/>
            </a:endParaRPr>
          </a:p>
        </p:txBody>
      </p:sp>
    </p:spTree>
    <p:extLst>
      <p:ext uri="{BB962C8B-B14F-4D97-AF65-F5344CB8AC3E}">
        <p14:creationId xmlns:p14="http://schemas.microsoft.com/office/powerpoint/2010/main" val="2544933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2C90-8654-3E59-AC93-FD552649FB64}"/>
              </a:ext>
            </a:extLst>
          </p:cNvPr>
          <p:cNvSpPr>
            <a:spLocks noGrp="1"/>
          </p:cNvSpPr>
          <p:nvPr>
            <p:ph type="title"/>
          </p:nvPr>
        </p:nvSpPr>
        <p:spPr>
          <a:xfrm>
            <a:off x="3886200" y="556015"/>
            <a:ext cx="4134485" cy="307777"/>
          </a:xfrm>
        </p:spPr>
        <p:txBody>
          <a:bodyPr wrap="square" lIns="0" tIns="0" rIns="0" bIns="0" anchor="t">
            <a:spAutoFit/>
          </a:bodyPr>
          <a:lstStyle/>
          <a:p>
            <a:pPr algn="ctr"/>
            <a:r>
              <a:rPr lang="en-US" sz="2000" dirty="0">
                <a:ea typeface="Verdana"/>
              </a:rPr>
              <a:t>Security and Data Protection</a:t>
            </a:r>
            <a:endParaRPr lang="en-US" dirty="0">
              <a:ea typeface="Verdana"/>
            </a:endParaRPr>
          </a:p>
        </p:txBody>
      </p:sp>
      <p:sp>
        <p:nvSpPr>
          <p:cNvPr id="3" name="Text Placeholder 2">
            <a:extLst>
              <a:ext uri="{FF2B5EF4-FFF2-40B4-BE49-F238E27FC236}">
                <a16:creationId xmlns:a16="http://schemas.microsoft.com/office/drawing/2014/main" id="{AC7CE6C7-77A5-5C29-4869-E9021FAD2927}"/>
              </a:ext>
            </a:extLst>
          </p:cNvPr>
          <p:cNvSpPr>
            <a:spLocks noGrp="1"/>
          </p:cNvSpPr>
          <p:nvPr>
            <p:ph type="body" idx="1"/>
          </p:nvPr>
        </p:nvSpPr>
        <p:spPr>
          <a:xfrm>
            <a:off x="471017" y="1229119"/>
            <a:ext cx="9228618" cy="4085734"/>
          </a:xfrm>
        </p:spPr>
        <p:txBody>
          <a:bodyPr wrap="square" lIns="0" tIns="0" rIns="0" bIns="0" anchor="t">
            <a:spAutoFit/>
          </a:bodyPr>
          <a:lstStyle/>
          <a:p>
            <a:pPr algn="l">
              <a:spcBef>
                <a:spcPts val="300"/>
              </a:spcBef>
              <a:spcAft>
                <a:spcPts val="300"/>
              </a:spcAft>
              <a:buFont typeface="Arial" panose="020B0604020202020204" pitchFamily="34" charset="0"/>
              <a:buChar char="•"/>
            </a:pPr>
            <a:r>
              <a:rPr lang="en-US" sz="2000" b="0" dirty="0">
                <a:ea typeface="Verdana"/>
              </a:rPr>
              <a:t>The student is responsible for the accuracy, quality, and security of submitted information, research material, and analysis results.</a:t>
            </a:r>
          </a:p>
          <a:p>
            <a:pPr algn="l">
              <a:spcBef>
                <a:spcPts val="300"/>
              </a:spcBef>
              <a:spcAft>
                <a:spcPts val="300"/>
              </a:spcAft>
              <a:buFont typeface="Arial" panose="020B0604020202020204" pitchFamily="34" charset="0"/>
              <a:buChar char="•"/>
            </a:pPr>
            <a:r>
              <a:rPr lang="en-US" sz="2000" b="0" dirty="0">
                <a:ea typeface="Verdana"/>
              </a:rPr>
              <a:t>It is permitted to use AI technologies that comply with data protection and cybersecurity requirements. More information is available in the university’s document on personal data processing and protection:</a:t>
            </a:r>
            <a:br>
              <a:rPr lang="en-US" sz="2000" b="0" dirty="0">
                <a:ea typeface="Verdana"/>
              </a:rPr>
            </a:br>
            <a:r>
              <a:rPr lang="en-US" sz="2000" b="0" dirty="0">
                <a:ea typeface="Verdana"/>
                <a:hlinkClick r:id="rId3"/>
              </a:rPr>
              <a:t>https://oigusaktid.taltech.ee/en/procedure-for-processing-and-protection-of-personal-data/</a:t>
            </a:r>
            <a:r>
              <a:rPr lang="et-EE" sz="2000" b="0" dirty="0">
                <a:ea typeface="Verdana"/>
              </a:rPr>
              <a:t> </a:t>
            </a:r>
          </a:p>
          <a:p>
            <a:pPr algn="l">
              <a:spcBef>
                <a:spcPts val="300"/>
              </a:spcBef>
              <a:spcAft>
                <a:spcPts val="300"/>
              </a:spcAft>
              <a:buFont typeface="Arial" panose="020B0604020202020204" pitchFamily="34" charset="0"/>
              <a:buChar char="•"/>
            </a:pPr>
            <a:endParaRPr lang="en-US" sz="2000" b="0" dirty="0">
              <a:ea typeface="Verdana"/>
            </a:endParaRPr>
          </a:p>
          <a:p>
            <a:pPr algn="l">
              <a:spcBef>
                <a:spcPts val="300"/>
              </a:spcBef>
              <a:spcAft>
                <a:spcPts val="300"/>
              </a:spcAft>
              <a:buFont typeface="Arial" panose="020B0604020202020204" pitchFamily="34" charset="0"/>
              <a:buChar char="•"/>
            </a:pPr>
            <a:r>
              <a:rPr lang="en-US" sz="2000" b="0" dirty="0">
                <a:ea typeface="Verdana"/>
              </a:rPr>
              <a:t>Additionally, we recommend</a:t>
            </a:r>
            <a:r>
              <a:rPr lang="en-US" sz="2000" dirty="0">
                <a:ea typeface="Verdana"/>
              </a:rPr>
              <a:t> </a:t>
            </a:r>
            <a:r>
              <a:rPr lang="en-US" sz="2000" b="0" dirty="0">
                <a:ea typeface="Verdana"/>
              </a:rPr>
              <a:t>reviewing</a:t>
            </a:r>
            <a:r>
              <a:rPr lang="et-EE" sz="2000" b="0" dirty="0">
                <a:ea typeface="Verdana"/>
              </a:rPr>
              <a:t> (EST)</a:t>
            </a:r>
            <a:r>
              <a:rPr lang="en-US" sz="2000" b="0" dirty="0">
                <a:ea typeface="Verdana"/>
              </a:rPr>
              <a:t> </a:t>
            </a:r>
            <a:endParaRPr lang="et-EE" sz="2000" b="0" dirty="0">
              <a:ea typeface="Verdana"/>
            </a:endParaRPr>
          </a:p>
          <a:p>
            <a:pPr algn="l">
              <a:spcBef>
                <a:spcPts val="300"/>
              </a:spcBef>
              <a:spcAft>
                <a:spcPts val="300"/>
              </a:spcAft>
              <a:buFont typeface="Arial" panose="020B0604020202020204" pitchFamily="34" charset="0"/>
              <a:buChar char="•"/>
            </a:pPr>
            <a:r>
              <a:rPr lang="en-US" sz="2000" b="0" dirty="0">
                <a:ea typeface="Verdana"/>
                <a:hlinkClick r:id="rId4"/>
              </a:rPr>
              <a:t>https://intellektuaalomand.ee</a:t>
            </a:r>
            <a:r>
              <a:rPr lang="et-EE" sz="2000" b="0" dirty="0">
                <a:ea typeface="Verdana"/>
              </a:rPr>
              <a:t> </a:t>
            </a:r>
          </a:p>
          <a:p>
            <a:pPr algn="l">
              <a:spcBef>
                <a:spcPts val="300"/>
              </a:spcBef>
              <a:spcAft>
                <a:spcPts val="300"/>
              </a:spcAft>
            </a:pPr>
            <a:endParaRPr lang="en-US" sz="2000" b="0" dirty="0">
              <a:ea typeface="Verdana"/>
            </a:endParaRPr>
          </a:p>
          <a:p>
            <a:endParaRPr lang="en-US" dirty="0">
              <a:ea typeface="Verdana"/>
            </a:endParaRPr>
          </a:p>
        </p:txBody>
      </p:sp>
      <p:pic>
        <p:nvPicPr>
          <p:cNvPr id="5" name="Picture 4" descr="A qr code with a white background&#10;&#10;AI-generated content may be incorrect.">
            <a:extLst>
              <a:ext uri="{FF2B5EF4-FFF2-40B4-BE49-F238E27FC236}">
                <a16:creationId xmlns:a16="http://schemas.microsoft.com/office/drawing/2014/main" id="{652994BA-9700-59B8-F64F-E7D79EF99C06}"/>
              </a:ext>
            </a:extLst>
          </p:cNvPr>
          <p:cNvPicPr>
            <a:picLocks noChangeAspect="1"/>
          </p:cNvPicPr>
          <p:nvPr/>
        </p:nvPicPr>
        <p:blipFill>
          <a:blip r:embed="rId5"/>
          <a:stretch>
            <a:fillRect/>
          </a:stretch>
        </p:blipFill>
        <p:spPr>
          <a:xfrm>
            <a:off x="9982200" y="4876800"/>
            <a:ext cx="1428750" cy="1365698"/>
          </a:xfrm>
          <a:prstGeom prst="rect">
            <a:avLst/>
          </a:prstGeom>
        </p:spPr>
      </p:pic>
      <p:pic>
        <p:nvPicPr>
          <p:cNvPr id="7" name="Picture 6">
            <a:extLst>
              <a:ext uri="{FF2B5EF4-FFF2-40B4-BE49-F238E27FC236}">
                <a16:creationId xmlns:a16="http://schemas.microsoft.com/office/drawing/2014/main" id="{1428D578-85C8-44D0-A0B5-BDC09700E7BE}"/>
              </a:ext>
            </a:extLst>
          </p:cNvPr>
          <p:cNvPicPr>
            <a:picLocks noChangeAspect="1"/>
          </p:cNvPicPr>
          <p:nvPr/>
        </p:nvPicPr>
        <p:blipFill>
          <a:blip r:embed="rId6"/>
          <a:stretch>
            <a:fillRect/>
          </a:stretch>
        </p:blipFill>
        <p:spPr>
          <a:xfrm>
            <a:off x="9829800" y="2304893"/>
            <a:ext cx="2162477" cy="2248214"/>
          </a:xfrm>
          <a:prstGeom prst="rect">
            <a:avLst/>
          </a:prstGeom>
        </p:spPr>
      </p:pic>
    </p:spTree>
    <p:extLst>
      <p:ext uri="{BB962C8B-B14F-4D97-AF65-F5344CB8AC3E}">
        <p14:creationId xmlns:p14="http://schemas.microsoft.com/office/powerpoint/2010/main" val="2403726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34B4D-F263-ACC4-3375-63B021549093}"/>
              </a:ext>
            </a:extLst>
          </p:cNvPr>
          <p:cNvSpPr>
            <a:spLocks noGrp="1"/>
          </p:cNvSpPr>
          <p:nvPr>
            <p:ph type="title"/>
          </p:nvPr>
        </p:nvSpPr>
        <p:spPr>
          <a:xfrm>
            <a:off x="2705874" y="128842"/>
            <a:ext cx="8056542" cy="307777"/>
          </a:xfrm>
        </p:spPr>
        <p:txBody>
          <a:bodyPr wrap="square" lIns="0" tIns="0" rIns="0" bIns="0" anchor="t">
            <a:spAutoFit/>
          </a:bodyPr>
          <a:lstStyle/>
          <a:p>
            <a:r>
              <a:rPr lang="en-US" sz="2000" dirty="0">
                <a:ea typeface="Verdana"/>
              </a:rPr>
              <a:t>Student’s Academic Responsibility in Learning</a:t>
            </a:r>
          </a:p>
        </p:txBody>
      </p:sp>
      <p:sp>
        <p:nvSpPr>
          <p:cNvPr id="3" name="Text Placeholder 2">
            <a:extLst>
              <a:ext uri="{FF2B5EF4-FFF2-40B4-BE49-F238E27FC236}">
                <a16:creationId xmlns:a16="http://schemas.microsoft.com/office/drawing/2014/main" id="{F689F34C-F83B-4179-1DAC-9FCC0C8B090C}"/>
              </a:ext>
            </a:extLst>
          </p:cNvPr>
          <p:cNvSpPr>
            <a:spLocks noGrp="1"/>
          </p:cNvSpPr>
          <p:nvPr>
            <p:ph type="body" idx="1"/>
          </p:nvPr>
        </p:nvSpPr>
        <p:spPr>
          <a:xfrm>
            <a:off x="533400" y="436620"/>
            <a:ext cx="10229016" cy="5262979"/>
          </a:xfrm>
        </p:spPr>
        <p:txBody>
          <a:bodyPr wrap="square" lIns="0" tIns="0" rIns="0" bIns="0" anchor="t">
            <a:spAutoFit/>
          </a:bodyPr>
          <a:lstStyle/>
          <a:p>
            <a:pPr algn="l"/>
            <a:r>
              <a:rPr lang="en-US" b="0" dirty="0"/>
              <a:t>The student is responsible for following academic good practices and avoiding academic dishonesty – such as plagiarism, submitting AI-generated work without permission, presenting false data, or submitting someone else’s work under their own name.</a:t>
            </a:r>
          </a:p>
          <a:p>
            <a:pPr algn="l"/>
            <a:endParaRPr lang="en-US" b="0" dirty="0"/>
          </a:p>
          <a:p>
            <a:pPr algn="l"/>
            <a:r>
              <a:rPr lang="en-US" b="0" dirty="0"/>
              <a:t>Consequences for the student may include:</a:t>
            </a:r>
          </a:p>
          <a:p>
            <a:pPr algn="l"/>
            <a:endParaRPr lang="en-US" b="0" dirty="0"/>
          </a:p>
          <a:p>
            <a:pPr algn="l"/>
            <a:r>
              <a:rPr lang="en-US" b="0" dirty="0"/>
              <a:t>Unsatisfactory grade</a:t>
            </a:r>
          </a:p>
          <a:p>
            <a:pPr algn="l"/>
            <a:r>
              <a:rPr lang="en-US" b="0" dirty="0"/>
              <a:t>Prohibition from resubmitting the work</a:t>
            </a:r>
          </a:p>
          <a:p>
            <a:pPr algn="l"/>
            <a:r>
              <a:rPr lang="en-US" b="0" dirty="0"/>
              <a:t>Expulsion for repeated or severe violations</a:t>
            </a:r>
          </a:p>
          <a:p>
            <a:pPr algn="l"/>
            <a:r>
              <a:rPr lang="en-US" b="0" dirty="0"/>
              <a:t>A note of academic dishonesty as a reprimand</a:t>
            </a:r>
          </a:p>
          <a:p>
            <a:pPr algn="l"/>
            <a:r>
              <a:rPr lang="en-US" b="0" dirty="0"/>
              <a:t>The student is obligated to familiarize themselves with and follow the lecturer’s, course’s, and university’s academic integrity principles, including the permitted extent of AI usage.</a:t>
            </a:r>
          </a:p>
          <a:p>
            <a:pPr algn="l"/>
            <a:endParaRPr lang="en-US" b="0" dirty="0"/>
          </a:p>
          <a:p>
            <a:pPr algn="l"/>
            <a:r>
              <a:rPr lang="en-US" b="0" dirty="0"/>
              <a:t>Good practices at the university – also review other practices such as academic ethics:</a:t>
            </a:r>
          </a:p>
          <a:p>
            <a:pPr algn="l"/>
            <a:r>
              <a:rPr lang="en-US" b="0" dirty="0">
                <a:hlinkClick r:id="rId3"/>
              </a:rPr>
              <a:t>https://taltech.ee/en/student/academic-information/good-practices</a:t>
            </a:r>
            <a:r>
              <a:rPr lang="et-EE" b="0" dirty="0"/>
              <a:t> </a:t>
            </a:r>
          </a:p>
          <a:p>
            <a:pPr algn="l"/>
            <a:endParaRPr lang="en-US" b="0" dirty="0"/>
          </a:p>
          <a:p>
            <a:pPr algn="l"/>
            <a:r>
              <a:rPr lang="en-US" b="0" dirty="0"/>
              <a:t>Also review </a:t>
            </a:r>
            <a:r>
              <a:rPr lang="en-US" b="0" dirty="0" err="1"/>
              <a:t>TalTech’s</a:t>
            </a:r>
            <a:r>
              <a:rPr lang="en-US" b="0" dirty="0"/>
              <a:t> study regulations:</a:t>
            </a:r>
          </a:p>
          <a:p>
            <a:pPr algn="l"/>
            <a:r>
              <a:rPr lang="en-US" b="0" dirty="0">
                <a:hlinkClick r:id="rId4"/>
              </a:rPr>
              <a:t>https://oigusaktid.taltech.ee/en/academic-policies/</a:t>
            </a:r>
            <a:r>
              <a:rPr lang="et-EE" b="0" dirty="0"/>
              <a:t> </a:t>
            </a:r>
            <a:endParaRPr lang="en-US" b="0" dirty="0"/>
          </a:p>
        </p:txBody>
      </p:sp>
      <p:pic>
        <p:nvPicPr>
          <p:cNvPr id="7" name="Picture 6">
            <a:extLst>
              <a:ext uri="{FF2B5EF4-FFF2-40B4-BE49-F238E27FC236}">
                <a16:creationId xmlns:a16="http://schemas.microsoft.com/office/drawing/2014/main" id="{8AB2591A-3595-4E58-8C0C-DA4B40C53570}"/>
              </a:ext>
            </a:extLst>
          </p:cNvPr>
          <p:cNvPicPr>
            <a:picLocks noChangeAspect="1"/>
          </p:cNvPicPr>
          <p:nvPr/>
        </p:nvPicPr>
        <p:blipFill>
          <a:blip r:embed="rId5"/>
          <a:stretch>
            <a:fillRect/>
          </a:stretch>
        </p:blipFill>
        <p:spPr>
          <a:xfrm>
            <a:off x="10378853" y="1767710"/>
            <a:ext cx="1247917" cy="1300399"/>
          </a:xfrm>
          <a:prstGeom prst="rect">
            <a:avLst/>
          </a:prstGeom>
        </p:spPr>
      </p:pic>
      <p:pic>
        <p:nvPicPr>
          <p:cNvPr id="11" name="Picture 10">
            <a:extLst>
              <a:ext uri="{FF2B5EF4-FFF2-40B4-BE49-F238E27FC236}">
                <a16:creationId xmlns:a16="http://schemas.microsoft.com/office/drawing/2014/main" id="{9D353BB7-6456-4271-8FED-C19CD19B50B1}"/>
              </a:ext>
            </a:extLst>
          </p:cNvPr>
          <p:cNvPicPr>
            <a:picLocks noChangeAspect="1"/>
          </p:cNvPicPr>
          <p:nvPr/>
        </p:nvPicPr>
        <p:blipFill>
          <a:blip r:embed="rId6"/>
          <a:stretch>
            <a:fillRect/>
          </a:stretch>
        </p:blipFill>
        <p:spPr>
          <a:xfrm>
            <a:off x="9601200" y="4827209"/>
            <a:ext cx="1705128" cy="1564270"/>
          </a:xfrm>
          <a:prstGeom prst="rect">
            <a:avLst/>
          </a:prstGeom>
        </p:spPr>
      </p:pic>
    </p:spTree>
    <p:extLst>
      <p:ext uri="{BB962C8B-B14F-4D97-AF65-F5344CB8AC3E}">
        <p14:creationId xmlns:p14="http://schemas.microsoft.com/office/powerpoint/2010/main" val="2465358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C021-AB31-966E-3859-3340FE7BCA0C}"/>
              </a:ext>
            </a:extLst>
          </p:cNvPr>
          <p:cNvSpPr>
            <a:spLocks noGrp="1"/>
          </p:cNvSpPr>
          <p:nvPr>
            <p:ph type="title"/>
          </p:nvPr>
        </p:nvSpPr>
        <p:spPr>
          <a:xfrm>
            <a:off x="2307608" y="152400"/>
            <a:ext cx="6560006" cy="307777"/>
          </a:xfrm>
        </p:spPr>
        <p:txBody>
          <a:bodyPr wrap="square" lIns="0" tIns="0" rIns="0" bIns="0" anchor="t">
            <a:spAutoFit/>
          </a:bodyPr>
          <a:lstStyle/>
          <a:p>
            <a:pPr algn="ctr"/>
            <a:r>
              <a:rPr lang="et-EE" sz="2000" dirty="0" err="1">
                <a:ea typeface="Verdana"/>
              </a:rPr>
              <a:t>University’s</a:t>
            </a:r>
            <a:r>
              <a:rPr lang="et-EE" sz="2000" dirty="0">
                <a:ea typeface="Verdana"/>
              </a:rPr>
              <a:t> </a:t>
            </a:r>
            <a:r>
              <a:rPr lang="et-EE" sz="2000" dirty="0" err="1">
                <a:ea typeface="Verdana"/>
              </a:rPr>
              <a:t>Responsibility</a:t>
            </a:r>
            <a:r>
              <a:rPr lang="et-EE" sz="2000" dirty="0">
                <a:ea typeface="Verdana"/>
              </a:rPr>
              <a:t> in </a:t>
            </a:r>
            <a:r>
              <a:rPr lang="et-EE" sz="2000" dirty="0" err="1">
                <a:ea typeface="Verdana"/>
              </a:rPr>
              <a:t>Teaching</a:t>
            </a:r>
            <a:endParaRPr lang="en-US" sz="2000" dirty="0"/>
          </a:p>
        </p:txBody>
      </p:sp>
      <p:sp>
        <p:nvSpPr>
          <p:cNvPr id="3" name="Text Placeholder 2">
            <a:extLst>
              <a:ext uri="{FF2B5EF4-FFF2-40B4-BE49-F238E27FC236}">
                <a16:creationId xmlns:a16="http://schemas.microsoft.com/office/drawing/2014/main" id="{AEF30E1F-3876-E4F6-A962-E1F17DC512FD}"/>
              </a:ext>
            </a:extLst>
          </p:cNvPr>
          <p:cNvSpPr>
            <a:spLocks noGrp="1"/>
          </p:cNvSpPr>
          <p:nvPr>
            <p:ph type="body" idx="1"/>
          </p:nvPr>
        </p:nvSpPr>
        <p:spPr>
          <a:xfrm>
            <a:off x="5837214" y="1186190"/>
            <a:ext cx="6081395" cy="2600712"/>
          </a:xfrm>
        </p:spPr>
        <p:txBody>
          <a:bodyPr wrap="square" lIns="0" tIns="0" rIns="0" bIns="0" anchor="t">
            <a:spAutoFit/>
          </a:bodyPr>
          <a:lstStyle/>
          <a:p>
            <a:pPr algn="l">
              <a:spcBef>
                <a:spcPts val="600"/>
              </a:spcBef>
              <a:spcAft>
                <a:spcPts val="300"/>
              </a:spcAft>
              <a:buNone/>
            </a:pPr>
            <a:r>
              <a:rPr lang="en-US" sz="1600" dirty="0">
                <a:ea typeface="Verdana"/>
              </a:rPr>
              <a:t>The university’s responsibility in the context of academic dishonesty and excessive AI use includes:</a:t>
            </a:r>
          </a:p>
          <a:p>
            <a:pPr algn="l">
              <a:spcBef>
                <a:spcPts val="300"/>
              </a:spcBef>
              <a:spcAft>
                <a:spcPts val="300"/>
              </a:spcAft>
              <a:buFont typeface="Arial" panose="020B0604020202020204" pitchFamily="34" charset="0"/>
              <a:buChar char="•"/>
            </a:pPr>
            <a:r>
              <a:rPr lang="en-US" sz="1600" b="0" dirty="0">
                <a:ea typeface="Verdana"/>
              </a:rPr>
              <a:t>Clear rules on academic integrity and AI usage</a:t>
            </a:r>
          </a:p>
          <a:p>
            <a:pPr algn="l">
              <a:spcBef>
                <a:spcPts val="300"/>
              </a:spcBef>
              <a:spcAft>
                <a:spcPts val="300"/>
              </a:spcAft>
              <a:buFont typeface="Arial" panose="020B0604020202020204" pitchFamily="34" charset="0"/>
              <a:buChar char="•"/>
            </a:pPr>
            <a:r>
              <a:rPr lang="en-US" sz="1600" b="0" dirty="0">
                <a:ea typeface="Verdana"/>
              </a:rPr>
              <a:t>Informing and training students and lecturers</a:t>
            </a:r>
          </a:p>
          <a:p>
            <a:pPr algn="l">
              <a:spcBef>
                <a:spcPts val="300"/>
              </a:spcBef>
              <a:spcAft>
                <a:spcPts val="300"/>
              </a:spcAft>
              <a:buFont typeface="Arial" panose="020B0604020202020204" pitchFamily="34" charset="0"/>
              <a:buChar char="•"/>
            </a:pPr>
            <a:r>
              <a:rPr lang="en-US" sz="1600" b="0" dirty="0">
                <a:ea typeface="Verdana"/>
              </a:rPr>
              <a:t>Providing tools and guidelines to prevent and detect dishonesty</a:t>
            </a:r>
          </a:p>
          <a:p>
            <a:pPr algn="l">
              <a:spcBef>
                <a:spcPts val="300"/>
              </a:spcBef>
              <a:spcAft>
                <a:spcPts val="300"/>
              </a:spcAft>
              <a:buFont typeface="Arial" panose="020B0604020202020204" pitchFamily="34" charset="0"/>
              <a:buChar char="•"/>
            </a:pPr>
            <a:r>
              <a:rPr lang="en-US" sz="1600" b="0" dirty="0">
                <a:ea typeface="Verdana"/>
              </a:rPr>
              <a:t>Fair and transparent procedures in case of violations</a:t>
            </a:r>
          </a:p>
          <a:p>
            <a:pPr algn="l">
              <a:spcBef>
                <a:spcPts val="300"/>
              </a:spcBef>
              <a:spcAft>
                <a:spcPts val="300"/>
              </a:spcAft>
              <a:buFont typeface="Arial" panose="020B0604020202020204" pitchFamily="34" charset="0"/>
              <a:buChar char="•"/>
            </a:pPr>
            <a:r>
              <a:rPr lang="en-US" sz="1600" b="0" dirty="0">
                <a:ea typeface="Verdana"/>
              </a:rPr>
              <a:t>A learning environment that supports honesty and encourages meaningful learning</a:t>
            </a:r>
          </a:p>
        </p:txBody>
      </p:sp>
      <p:sp>
        <p:nvSpPr>
          <p:cNvPr id="5" name="Text Placeholder 2">
            <a:extLst>
              <a:ext uri="{FF2B5EF4-FFF2-40B4-BE49-F238E27FC236}">
                <a16:creationId xmlns:a16="http://schemas.microsoft.com/office/drawing/2014/main" id="{B377513F-E754-F05B-483E-E13CA2EBB535}"/>
              </a:ext>
            </a:extLst>
          </p:cNvPr>
          <p:cNvSpPr txBox="1">
            <a:spLocks/>
          </p:cNvSpPr>
          <p:nvPr/>
        </p:nvSpPr>
        <p:spPr>
          <a:xfrm>
            <a:off x="1169736" y="948975"/>
            <a:ext cx="4417875" cy="4924425"/>
          </a:xfrm>
          <a:prstGeom prst="rect">
            <a:avLst/>
          </a:prstGeom>
        </p:spPr>
        <p:txBody>
          <a:bodyPr wrap="square" lIns="0" tIns="0" rIns="0" bIns="0" anchor="t">
            <a:spAutoFit/>
          </a:bodyPr>
          <a:lstStyle>
            <a:lvl1pPr marL="0">
              <a:defRPr sz="1800" b="1" i="0">
                <a:solidFill>
                  <a:srgbClr val="332B5F"/>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US" sz="1600" dirty="0">
                <a:ea typeface="Verdana"/>
              </a:rPr>
              <a:t>The lecturer is responsible for giving clear instructions:</a:t>
            </a:r>
          </a:p>
          <a:p>
            <a:pPr algn="l"/>
            <a:endParaRPr lang="en-US" sz="1600" b="0" dirty="0">
              <a:ea typeface="Verdana"/>
            </a:endParaRPr>
          </a:p>
          <a:p>
            <a:pPr algn="l"/>
            <a:r>
              <a:rPr lang="en-US" sz="1600" b="0" dirty="0">
                <a:ea typeface="Verdana"/>
              </a:rPr>
              <a:t>What is allowed and what is not (e.g., whether AI may be used and in which parts), what are the requirements for submitting and citing work.</a:t>
            </a:r>
          </a:p>
          <a:p>
            <a:pPr algn="l"/>
            <a:r>
              <a:rPr lang="en-US" sz="1600" b="0" dirty="0">
                <a:ea typeface="Verdana"/>
              </a:rPr>
              <a:t>For guiding the student to understand the boundaries of academic integrity and AI usage.</a:t>
            </a:r>
          </a:p>
          <a:p>
            <a:pPr algn="l"/>
            <a:r>
              <a:rPr lang="en-US" sz="1600" b="0" dirty="0">
                <a:ea typeface="Verdana"/>
              </a:rPr>
              <a:t>For monitoring compliance with rules, including:</a:t>
            </a:r>
          </a:p>
          <a:p>
            <a:pPr algn="l"/>
            <a:r>
              <a:rPr lang="en-US" sz="1600" b="0" dirty="0">
                <a:ea typeface="Verdana"/>
              </a:rPr>
              <a:t>Detecting suspicious work (plagiarism detection, other academic violations), documenting violations, and initiating reprimands if necessary.</a:t>
            </a:r>
          </a:p>
          <a:p>
            <a:pPr algn="l"/>
            <a:r>
              <a:rPr lang="en-US" sz="1600" b="0" dirty="0">
                <a:ea typeface="Verdana"/>
              </a:rPr>
              <a:t>The lecturer may conduct additional checks to verify acquired competencies – e.g., ask to redo the work in class, ask for oral explanations of the topic.</a:t>
            </a:r>
            <a:endParaRPr lang="en-US" sz="1600" b="0" dirty="0"/>
          </a:p>
        </p:txBody>
      </p:sp>
    </p:spTree>
    <p:extLst>
      <p:ext uri="{BB962C8B-B14F-4D97-AF65-F5344CB8AC3E}">
        <p14:creationId xmlns:p14="http://schemas.microsoft.com/office/powerpoint/2010/main" val="55743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125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186</TotalTime>
  <Words>2440</Words>
  <Application>Microsoft Office PowerPoint</Application>
  <PresentationFormat>Widescreen</PresentationFormat>
  <Paragraphs>134</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Arial</vt:lpstr>
      <vt:lpstr>Calibri</vt:lpstr>
      <vt:lpstr>Segoe Sans</vt:lpstr>
      <vt:lpstr>Times New Roman</vt:lpstr>
      <vt:lpstr>Verdana</vt:lpstr>
      <vt:lpstr>Office Theme</vt:lpstr>
      <vt:lpstr>PowerPoint Presentation</vt:lpstr>
      <vt:lpstr> Use of Artificial Intelligence in Teaching</vt:lpstr>
      <vt:lpstr>University Rules and Course for Students </vt:lpstr>
      <vt:lpstr>AI Usage – Allowed or Prohibited?</vt:lpstr>
      <vt:lpstr>Support for AI Usage in Written Work </vt:lpstr>
      <vt:lpstr>AI and Citation in Academic Work (Briefly)</vt:lpstr>
      <vt:lpstr>Security and Data Protection</vt:lpstr>
      <vt:lpstr>Student’s Academic Responsibility in Learning</vt:lpstr>
      <vt:lpstr>University’s Responsibility in Teaching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Anu Teder</dc:creator>
  <cp:lastModifiedBy>Birgy Lorenz</cp:lastModifiedBy>
  <cp:revision>340</cp:revision>
  <dcterms:created xsi:type="dcterms:W3CDTF">2025-04-14T13:16:00Z</dcterms:created>
  <dcterms:modified xsi:type="dcterms:W3CDTF">2025-08-26T09:47:36Z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2025-02-17T00:00:00Z</vt:filetime>
  </property>
  <property fmtid="{D5CDD505-2E9C-101B-9397-08002B2CF9AE}" pid="3" name="Creator">
    <vt:lpwstr>Microsoft® PowerPoint® Microsoft 365 jaoks</vt:lpwstr>
  </property>
  <property fmtid="{D5CDD505-2E9C-101B-9397-08002B2CF9AE}" pid="4" name="LastSaved">
    <vt:filetime>2025-04-14T00:00:00Z</vt:filetime>
  </property>
  <property fmtid="{D5CDD505-2E9C-101B-9397-08002B2CF9AE}" pid="5" name="Producer">
    <vt:lpwstr>Microsoft® PowerPoint® Microsoft 365 jaoks</vt:lpwstr>
  </property>
</Properties>
</file>