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"/>
  </p:notesMasterIdLst>
  <p:sldIdLst>
    <p:sldId id="256" r:id="rId2"/>
    <p:sldId id="266" r:id="rId3"/>
    <p:sldId id="273" r:id="rId4"/>
    <p:sldId id="270" r:id="rId5"/>
    <p:sldId id="275" r:id="rId6"/>
    <p:sldId id="274" r:id="rId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67F689-F220-472B-B59A-10FCBB458320}" v="9" dt="2025-08-25T12:49:06.30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7507" autoAdjust="0"/>
  </p:normalViewPr>
  <p:slideViewPr>
    <p:cSldViewPr>
      <p:cViewPr varScale="1">
        <p:scale>
          <a:sx n="66" d="100"/>
          <a:sy n="66" d="100"/>
        </p:scale>
        <p:origin x="1301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idi Loik" userId="f79c94bd-6c64-4d35-9e1b-d8c63baf0d41" providerId="ADAL" clId="{6867F689-F220-472B-B59A-10FCBB458320}"/>
    <pc:docChg chg="undo redo custSel modSld">
      <pc:chgData name="Kaidi Loik" userId="f79c94bd-6c64-4d35-9e1b-d8c63baf0d41" providerId="ADAL" clId="{6867F689-F220-472B-B59A-10FCBB458320}" dt="2025-08-25T12:49:30.863" v="117"/>
      <pc:docMkLst>
        <pc:docMk/>
      </pc:docMkLst>
      <pc:sldChg chg="modSp mod modNotesTx">
        <pc:chgData name="Kaidi Loik" userId="f79c94bd-6c64-4d35-9e1b-d8c63baf0d41" providerId="ADAL" clId="{6867F689-F220-472B-B59A-10FCBB458320}" dt="2025-08-25T11:45:09.590" v="15" actId="20577"/>
        <pc:sldMkLst>
          <pc:docMk/>
          <pc:sldMk cId="0" sldId="256"/>
        </pc:sldMkLst>
        <pc:spChg chg="mod">
          <ac:chgData name="Kaidi Loik" userId="f79c94bd-6c64-4d35-9e1b-d8c63baf0d41" providerId="ADAL" clId="{6867F689-F220-472B-B59A-10FCBB458320}" dt="2025-08-25T11:43:04.581" v="2"/>
          <ac:spMkLst>
            <pc:docMk/>
            <pc:sldMk cId="0" sldId="256"/>
            <ac:spMk id="9" creationId="{00000000-0000-0000-0000-000000000000}"/>
          </ac:spMkLst>
        </pc:spChg>
        <pc:spChg chg="mod">
          <ac:chgData name="Kaidi Loik" userId="f79c94bd-6c64-4d35-9e1b-d8c63baf0d41" providerId="ADAL" clId="{6867F689-F220-472B-B59A-10FCBB458320}" dt="2025-08-25T11:45:09.590" v="15" actId="20577"/>
          <ac:spMkLst>
            <pc:docMk/>
            <pc:sldMk cId="0" sldId="256"/>
            <ac:spMk id="11" creationId="{DBA84167-7B86-ABF2-7D3E-4BF006CF71E5}"/>
          </ac:spMkLst>
        </pc:spChg>
      </pc:sldChg>
      <pc:sldChg chg="modSp mod modNotesTx">
        <pc:chgData name="Kaidi Loik" userId="f79c94bd-6c64-4d35-9e1b-d8c63baf0d41" providerId="ADAL" clId="{6867F689-F220-472B-B59A-10FCBB458320}" dt="2025-08-25T12:07:17.282" v="37"/>
        <pc:sldMkLst>
          <pc:docMk/>
          <pc:sldMk cId="0" sldId="266"/>
        </pc:sldMkLst>
        <pc:spChg chg="mod">
          <ac:chgData name="Kaidi Loik" userId="f79c94bd-6c64-4d35-9e1b-d8c63baf0d41" providerId="ADAL" clId="{6867F689-F220-472B-B59A-10FCBB458320}" dt="2025-08-25T11:45:59.463" v="18"/>
          <ac:spMkLst>
            <pc:docMk/>
            <pc:sldMk cId="0" sldId="266"/>
            <ac:spMk id="3" creationId="{00000000-0000-0000-0000-000000000000}"/>
          </ac:spMkLst>
        </pc:spChg>
        <pc:spChg chg="mod">
          <ac:chgData name="Kaidi Loik" userId="f79c94bd-6c64-4d35-9e1b-d8c63baf0d41" providerId="ADAL" clId="{6867F689-F220-472B-B59A-10FCBB458320}" dt="2025-08-25T11:47:13.855" v="36" actId="1076"/>
          <ac:spMkLst>
            <pc:docMk/>
            <pc:sldMk cId="0" sldId="266"/>
            <ac:spMk id="6" creationId="{DEEE0731-056D-96D6-712C-E3B9E3F31EAE}"/>
          </ac:spMkLst>
        </pc:spChg>
      </pc:sldChg>
      <pc:sldChg chg="addSp delSp modSp mod modNotesTx">
        <pc:chgData name="Kaidi Loik" userId="f79c94bd-6c64-4d35-9e1b-d8c63baf0d41" providerId="ADAL" clId="{6867F689-F220-472B-B59A-10FCBB458320}" dt="2025-08-25T12:36:33.317" v="67"/>
        <pc:sldMkLst>
          <pc:docMk/>
          <pc:sldMk cId="2223037215" sldId="270"/>
        </pc:sldMkLst>
        <pc:spChg chg="mod">
          <ac:chgData name="Kaidi Loik" userId="f79c94bd-6c64-4d35-9e1b-d8c63baf0d41" providerId="ADAL" clId="{6867F689-F220-472B-B59A-10FCBB458320}" dt="2025-08-25T12:33:41.777" v="55"/>
          <ac:spMkLst>
            <pc:docMk/>
            <pc:sldMk cId="2223037215" sldId="270"/>
            <ac:spMk id="2" creationId="{0C65FFA0-4A06-256F-D247-1828DA95BB6C}"/>
          </ac:spMkLst>
        </pc:spChg>
        <pc:spChg chg="mod">
          <ac:chgData name="Kaidi Loik" userId="f79c94bd-6c64-4d35-9e1b-d8c63baf0d41" providerId="ADAL" clId="{6867F689-F220-472B-B59A-10FCBB458320}" dt="2025-08-25T12:33:56.072" v="59" actId="113"/>
          <ac:spMkLst>
            <pc:docMk/>
            <pc:sldMk cId="2223037215" sldId="270"/>
            <ac:spMk id="6" creationId="{B64AFF16-B6CC-EBAA-75CF-4B216E188DD9}"/>
          </ac:spMkLst>
        </pc:spChg>
        <pc:picChg chg="del">
          <ac:chgData name="Kaidi Loik" userId="f79c94bd-6c64-4d35-9e1b-d8c63baf0d41" providerId="ADAL" clId="{6867F689-F220-472B-B59A-10FCBB458320}" dt="2025-08-25T12:35:42.076" v="60" actId="478"/>
          <ac:picMkLst>
            <pc:docMk/>
            <pc:sldMk cId="2223037215" sldId="270"/>
            <ac:picMk id="8" creationId="{2523784A-48E9-3A02-6162-69AF7BB93B38}"/>
          </ac:picMkLst>
        </pc:picChg>
        <pc:picChg chg="add mod">
          <ac:chgData name="Kaidi Loik" userId="f79c94bd-6c64-4d35-9e1b-d8c63baf0d41" providerId="ADAL" clId="{6867F689-F220-472B-B59A-10FCBB458320}" dt="2025-08-25T12:36:08.329" v="66" actId="14100"/>
          <ac:picMkLst>
            <pc:docMk/>
            <pc:sldMk cId="2223037215" sldId="270"/>
            <ac:picMk id="1026" creationId="{2DC5ACFF-2DCA-10C2-4CF5-127FD3174F74}"/>
          </ac:picMkLst>
        </pc:picChg>
      </pc:sldChg>
      <pc:sldChg chg="modSp mod modNotesTx">
        <pc:chgData name="Kaidi Loik" userId="f79c94bd-6c64-4d35-9e1b-d8c63baf0d41" providerId="ADAL" clId="{6867F689-F220-472B-B59A-10FCBB458320}" dt="2025-08-25T12:08:40.249" v="52"/>
        <pc:sldMkLst>
          <pc:docMk/>
          <pc:sldMk cId="2933507442" sldId="273"/>
        </pc:sldMkLst>
        <pc:spChg chg="mod">
          <ac:chgData name="Kaidi Loik" userId="f79c94bd-6c64-4d35-9e1b-d8c63baf0d41" providerId="ADAL" clId="{6867F689-F220-472B-B59A-10FCBB458320}" dt="2025-08-25T12:07:39.030" v="40"/>
          <ac:spMkLst>
            <pc:docMk/>
            <pc:sldMk cId="2933507442" sldId="273"/>
            <ac:spMk id="2" creationId="{1E9C4DC1-7BF8-BF0A-77FB-032D86938CE0}"/>
          </ac:spMkLst>
        </pc:spChg>
        <pc:spChg chg="mod">
          <ac:chgData name="Kaidi Loik" userId="f79c94bd-6c64-4d35-9e1b-d8c63baf0d41" providerId="ADAL" clId="{6867F689-F220-472B-B59A-10FCBB458320}" dt="2025-08-25T12:08:15.322" v="50" actId="20577"/>
          <ac:spMkLst>
            <pc:docMk/>
            <pc:sldMk cId="2933507442" sldId="273"/>
            <ac:spMk id="3" creationId="{6614CD06-84F9-8F9A-9434-568C2E7884FF}"/>
          </ac:spMkLst>
        </pc:spChg>
      </pc:sldChg>
      <pc:sldChg chg="modSp mod modNotesTx">
        <pc:chgData name="Kaidi Loik" userId="f79c94bd-6c64-4d35-9e1b-d8c63baf0d41" providerId="ADAL" clId="{6867F689-F220-472B-B59A-10FCBB458320}" dt="2025-08-25T12:49:30.863" v="117"/>
        <pc:sldMkLst>
          <pc:docMk/>
          <pc:sldMk cId="4077929324" sldId="274"/>
        </pc:sldMkLst>
        <pc:spChg chg="mod">
          <ac:chgData name="Kaidi Loik" userId="f79c94bd-6c64-4d35-9e1b-d8c63baf0d41" providerId="ADAL" clId="{6867F689-F220-472B-B59A-10FCBB458320}" dt="2025-08-25T12:48:39.226" v="107"/>
          <ac:spMkLst>
            <pc:docMk/>
            <pc:sldMk cId="4077929324" sldId="274"/>
            <ac:spMk id="2" creationId="{34300764-5C98-6081-3E78-8BF087A25CFC}"/>
          </ac:spMkLst>
        </pc:spChg>
        <pc:spChg chg="mod">
          <ac:chgData name="Kaidi Loik" userId="f79c94bd-6c64-4d35-9e1b-d8c63baf0d41" providerId="ADAL" clId="{6867F689-F220-472B-B59A-10FCBB458320}" dt="2025-08-25T12:49:08.855" v="116" actId="20577"/>
          <ac:spMkLst>
            <pc:docMk/>
            <pc:sldMk cId="4077929324" sldId="274"/>
            <ac:spMk id="3" creationId="{0C68A3F0-10CB-B4DE-9D25-A4575E3323E2}"/>
          </ac:spMkLst>
        </pc:spChg>
      </pc:sldChg>
      <pc:sldChg chg="modSp mod modNotesTx">
        <pc:chgData name="Kaidi Loik" userId="f79c94bd-6c64-4d35-9e1b-d8c63baf0d41" providerId="ADAL" clId="{6867F689-F220-472B-B59A-10FCBB458320}" dt="2025-08-25T12:45:44.105" v="96"/>
        <pc:sldMkLst>
          <pc:docMk/>
          <pc:sldMk cId="1883119041" sldId="275"/>
        </pc:sldMkLst>
        <pc:spChg chg="mod">
          <ac:chgData name="Kaidi Loik" userId="f79c94bd-6c64-4d35-9e1b-d8c63baf0d41" providerId="ADAL" clId="{6867F689-F220-472B-B59A-10FCBB458320}" dt="2025-08-25T12:40:15.711" v="73"/>
          <ac:spMkLst>
            <pc:docMk/>
            <pc:sldMk cId="1883119041" sldId="275"/>
            <ac:spMk id="2" creationId="{65224403-AC09-3D05-9D71-A79F6CE799D7}"/>
          </ac:spMkLst>
        </pc:spChg>
        <pc:spChg chg="mod">
          <ac:chgData name="Kaidi Loik" userId="f79c94bd-6c64-4d35-9e1b-d8c63baf0d41" providerId="ADAL" clId="{6867F689-F220-472B-B59A-10FCBB458320}" dt="2025-08-25T12:45:17.985" v="94" actId="5793"/>
          <ac:spMkLst>
            <pc:docMk/>
            <pc:sldMk cId="1883119041" sldId="275"/>
            <ac:spMk id="5" creationId="{9719FEC3-2CBD-0F5A-312A-DBBD90892BB6}"/>
          </ac:spMkLst>
        </pc:spChg>
        <pc:spChg chg="mod">
          <ac:chgData name="Kaidi Loik" userId="f79c94bd-6c64-4d35-9e1b-d8c63baf0d41" providerId="ADAL" clId="{6867F689-F220-472B-B59A-10FCBB458320}" dt="2025-08-25T12:45:13.796" v="92" actId="113"/>
          <ac:spMkLst>
            <pc:docMk/>
            <pc:sldMk cId="1883119041" sldId="275"/>
            <ac:spMk id="7" creationId="{E3CA9899-94ED-6CC2-19E4-7C14D1C6EE6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E5C00E-62B1-4A99-BA72-689823E00399}" type="datetimeFigureOut">
              <a:rPr lang="et-EE" smtClean="0"/>
              <a:t>26.08.2025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C06510-4DD0-4000-B43D-C745BAE3F432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968973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Bef>
                <a:spcPts val="600"/>
              </a:spcBef>
              <a:spcAft>
                <a:spcPts val="300"/>
              </a:spcAft>
              <a:buNone/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As discussed during the instruction session, artificial intelligence is used at the university to enhance teaching and research.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As a lecturer, I will review with you how we can use it most effectively.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I personally prefer using the term artificial intelligence [insert your preferred term and why it feels more comfortable to you].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We can certainly manage even if you use a different term.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What matters is that the term is used consistently throughout the text, unless the variation adds descriptive value.</a:t>
            </a:r>
          </a:p>
          <a:p>
            <a:pPr>
              <a:buNone/>
            </a:pPr>
            <a:br>
              <a:rPr lang="en-US" dirty="0"/>
            </a:br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C06510-4DD0-4000-B43D-C745BAE3F432}" type="slidenum">
              <a:rPr lang="et-EE" smtClean="0"/>
              <a:t>1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3669282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Bef>
                <a:spcPts val="600"/>
              </a:spcBef>
              <a:spcAft>
                <a:spcPts val="300"/>
              </a:spcAft>
              <a:buNone/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Let’s review the fundamentals.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The university has centrally established good practices for using AI.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From this link (please open on your mobile), you can see all the good practices.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Select “Guidelines for Using Artificial Intelligence in Teaching.”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In summary, there are general agreements on how to use AI correctly.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In all actions involving AI, the responsible party is the human. “AI did it” is not acceptable. AI does nothing independently – a person used it, therefore the person is responsible.</a:t>
            </a:r>
          </a:p>
          <a:p>
            <a:pPr algn="l">
              <a:spcBef>
                <a:spcPts val="600"/>
              </a:spcBef>
              <a:spcAft>
                <a:spcPts val="300"/>
              </a:spcAft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Next, I will explain how I have planned the use of AI in my course [insert course name].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C06510-4DD0-4000-B43D-C745BAE3F432}" type="slidenum">
              <a:rPr lang="et-EE" smtClean="0"/>
              <a:t>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59863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AE6E2-2D92-F78A-5AFE-D12E04AE81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944BB5-8A54-CD94-372B-4C9A29E59F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7703F4-5891-63F8-0A4E-FF2FA081C5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Bef>
                <a:spcPts val="600"/>
              </a:spcBef>
              <a:spcAft>
                <a:spcPts val="300"/>
              </a:spcAft>
              <a:buNone/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Let’s review where help is available and who decides how AI is used at the university.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The exact use of AI in your course is decided by the lecturer.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So pay close attention to what your program directors and lecturers say about AI usage.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Lecturers decide how much and in what way AI is allowed in their course.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You’ll find this information in the extended course description or in specific rules for each assignment. Please follow these rules.</a:t>
            </a:r>
          </a:p>
          <a:p>
            <a:pPr algn="l">
              <a:spcBef>
                <a:spcPts val="600"/>
              </a:spcBef>
              <a:spcAft>
                <a:spcPts val="300"/>
              </a:spcAft>
              <a:buNone/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In addition to lecturers, program directors, potential thesis supervisors, and the created e-course, our knowledgeable library specialists also offer help.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They know and advise you on how to write the best thesis or find the best academic sources.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We have planned trainings in November on how to use AI in theses.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If you need help earlier, participate in consultations or other courses offered by the library.</a:t>
            </a:r>
          </a:p>
          <a:p>
            <a:pPr algn="l">
              <a:spcBef>
                <a:spcPts val="600"/>
              </a:spcBef>
              <a:spcAft>
                <a:spcPts val="300"/>
              </a:spcAft>
              <a:buNone/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The university has also created a central e-course to help students, which provides an overview of:</a:t>
            </a:r>
          </a:p>
          <a:p>
            <a:pPr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What AI is</a:t>
            </a:r>
          </a:p>
          <a:p>
            <a:pPr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How to prompt better</a:t>
            </a:r>
          </a:p>
          <a:p>
            <a:pPr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Examples of different apps used in teaching</a:t>
            </a:r>
          </a:p>
          <a:p>
            <a:pPr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What is good and bad AI usage</a:t>
            </a:r>
          </a:p>
          <a:p>
            <a:pPr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AI ethics and each person’s responsibility in using it</a:t>
            </a:r>
          </a:p>
          <a:p>
            <a:pPr algn="l">
              <a:spcBef>
                <a:spcPts val="600"/>
              </a:spcBef>
              <a:spcAft>
                <a:spcPts val="300"/>
              </a:spcAft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Have you already opened and completed it?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If not, you can open it via this QR code and plan to complete it by September – the earlier, the better.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Without this course, you may fall behind your peers who already have knowledge about using AI.</a:t>
            </a:r>
          </a:p>
          <a:p>
            <a:endParaRPr lang="en-US" dirty="0">
              <a:latin typeface="Aptos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F4B762-CD5F-321B-0D33-5B7BA08077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C06510-4DD0-4000-B43D-C745BAE3F432}" type="slidenum">
              <a:rPr lang="et-EE" smtClean="0"/>
              <a:t>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52050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8ABA2E-7C18-2100-64F1-B41DFE74D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EF3294-29BB-1B28-9348-A3187B17ED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7E87937-97DC-05A7-0180-B14117CF8A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Bef>
                <a:spcPts val="600"/>
              </a:spcBef>
              <a:spcAft>
                <a:spcPts val="300"/>
              </a:spcAft>
              <a:buNone/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The university has created a block diagram to help answer various questions about whether AI usage is allowed.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It is very important to find out what the evaluator (e.g., lecturer) has allowed.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If no restrictions are mentioned, you cannot assume AI usage is allowed. In that case, ask the lecturer.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Although the university allows AI for idea generation and language improvement, usage must always be clarified in the context of the specific course.</a:t>
            </a:r>
          </a:p>
          <a:p>
            <a:pPr algn="l">
              <a:spcBef>
                <a:spcPts val="600"/>
              </a:spcBef>
              <a:spcAft>
                <a:spcPts val="300"/>
              </a:spcAft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Provide two examples of how AI can be used in your course and what would be considered academically inappropriate usage in your view.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Ask: Does anyone have an example of a case we could try to solve using this diagram to determine whether it is allowed in our course?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66E753-7E7A-AEB0-A144-71D3040725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C06510-4DD0-4000-B43D-C745BAE3F432}" type="slidenum">
              <a:rPr lang="et-EE" smtClean="0"/>
              <a:t>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5849240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Bef>
                <a:spcPts val="600"/>
              </a:spcBef>
              <a:spcAft>
                <a:spcPts val="300"/>
              </a:spcAft>
              <a:buNone/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It is very important that we all understand our rights and responsibilities in our work – you as students and me as a lecturer.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All lecturers expect that you have come to university to learn and truly acquire competencies.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If learning becomes difficult, I am here to help make it easier together.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AI may help in difficult situations, but quite often it can cause harm – the brain becomes lazy and learning no longer occurs.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At university, you must learn independently and prove it.</a:t>
            </a:r>
          </a:p>
          <a:p>
            <a:pPr algn="l">
              <a:spcBef>
                <a:spcPts val="600"/>
              </a:spcBef>
              <a:spcAft>
                <a:spcPts val="300"/>
              </a:spcAft>
              <a:buNone/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Therefore, we must also talk about situations where academic good practice has been violated and punishment follows.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In my course, punishment includes [insert examples].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At the university level, severe cases may result in reprimand or expulsion.</a:t>
            </a:r>
          </a:p>
          <a:p>
            <a:pPr algn="l">
              <a:spcBef>
                <a:spcPts val="600"/>
              </a:spcBef>
              <a:spcAft>
                <a:spcPts val="300"/>
              </a:spcAft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So it is very important that when I conduct assessments, they are based on your actual work and acquired competencies.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It is completely normal that, in addition to submitted work, I conduct random checks where I ask you to explain or redo your work, for example, in class.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My goal is that every course graduate has acquired the required competencies independently and can demonstrate them.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Each student’s journey to acquiring and proving competencies may be different – this means we have central assignments and assessments, but for clarity, additional checks may be added where you can explain and show that you truly have the required competency.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This is completely normal and does not require special attention – if you have the skills, there is no problem in proving them.</a:t>
            </a:r>
          </a:p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C06510-4DD0-4000-B43D-C745BAE3F432}" type="slidenum">
              <a:rPr lang="et-EE" smtClean="0"/>
              <a:t>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848293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AC90F7-59A3-3AD0-79B0-7ABAA090C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34FB00-B0E1-1ADD-0BCE-6634400A7C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8360AB-3297-043D-8974-12E400A8FA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spcBef>
                <a:spcPts val="600"/>
              </a:spcBef>
              <a:spcAft>
                <a:spcPts val="300"/>
              </a:spcAft>
              <a:buNone/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To conclude, let’s review where help is available and who decides whether AI usage is allowed or not.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The university has also created a central e-course to help students, which provides an overview of:</a:t>
            </a:r>
          </a:p>
          <a:p>
            <a:pPr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What AI is</a:t>
            </a:r>
          </a:p>
          <a:p>
            <a:pPr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How to prompt better</a:t>
            </a:r>
          </a:p>
          <a:p>
            <a:pPr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Examples of different apps used in teaching</a:t>
            </a:r>
          </a:p>
          <a:p>
            <a:pPr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What is good and bad AI usage</a:t>
            </a:r>
          </a:p>
          <a:p>
            <a:pPr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AI ethics and each person’s responsibility in using it</a:t>
            </a:r>
          </a:p>
          <a:p>
            <a:pPr algn="l">
              <a:spcBef>
                <a:spcPts val="600"/>
              </a:spcBef>
              <a:spcAft>
                <a:spcPts val="300"/>
              </a:spcAft>
              <a:buNone/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Have you already opened and completed it?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If not, you can open it via this QR code and plan to complete it by September – the earlier, the better.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Without this course, you may fall behind your peers who already have knowledge about using AI.</a:t>
            </a:r>
          </a:p>
          <a:p>
            <a:pPr algn="l">
              <a:spcBef>
                <a:spcPts val="600"/>
              </a:spcBef>
              <a:spcAft>
                <a:spcPts val="300"/>
              </a:spcAft>
            </a:pP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In addition, our knowledgeable library specialists also offer help.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They know and advise you on how to write the best thesis or find the best academic sources.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We have planned courses and events in November on how to use AI in theses.</a:t>
            </a:r>
            <a:b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</a:br>
            <a:r>
              <a:rPr lang="en-US" b="0" i="0" dirty="0">
                <a:solidFill>
                  <a:srgbClr val="424242"/>
                </a:solidFill>
                <a:effectLst/>
                <a:latin typeface="Segoe Sans"/>
              </a:rPr>
              <a:t>If you need help earlier, participate in consultations or other courses offered by the library.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4C8C03-D11D-6EDB-9AFD-8B4BCC314B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C06510-4DD0-4000-B43D-C745BAE3F432}" type="slidenum">
              <a:rPr lang="et-EE" smtClean="0"/>
              <a:t>6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690037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332B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332B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332B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1" i="0">
                <a:solidFill>
                  <a:srgbClr val="332B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332B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66750" y="1110741"/>
            <a:ext cx="4895850" cy="38398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332B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554851" y="1119378"/>
            <a:ext cx="4975859" cy="36652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332B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332B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85225" y="5769012"/>
            <a:ext cx="1043992" cy="58825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66750" y="227152"/>
            <a:ext cx="4134485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332B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71017" y="1218387"/>
            <a:ext cx="6081395" cy="4258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rgbClr val="332B5F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oigusaktid.taltech.ee/en/academic-policie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altech.ee/en/library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hyperlink" Target="https://moodle.taltech.ee/course/view.php?id=3536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932" y="0"/>
            <a:ext cx="12190095" cy="4917440"/>
            <a:chOff x="1932" y="0"/>
            <a:chExt cx="12190095" cy="491744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932" y="0"/>
              <a:ext cx="12189968" cy="491731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686800" y="1965070"/>
              <a:ext cx="2449576" cy="1372615"/>
            </a:xfrm>
            <a:prstGeom prst="rect">
              <a:avLst/>
            </a:prstGeom>
          </p:spPr>
        </p:pic>
      </p:grpSp>
      <p:sp>
        <p:nvSpPr>
          <p:cNvPr id="5" name="object 5"/>
          <p:cNvSpPr txBox="1"/>
          <p:nvPr/>
        </p:nvSpPr>
        <p:spPr>
          <a:xfrm>
            <a:off x="9970261" y="6301731"/>
            <a:ext cx="1270000" cy="278130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"/>
              </a:spcBef>
            </a:pPr>
            <a:r>
              <a:rPr sz="1800" spc="-10" dirty="0">
                <a:solidFill>
                  <a:srgbClr val="332B5F"/>
                </a:solidFill>
                <a:latin typeface="Verdana"/>
                <a:cs typeface="Verdana"/>
              </a:rPr>
              <a:t>pp.kk.aaaa</a:t>
            </a:r>
            <a:endParaRPr sz="1800">
              <a:latin typeface="Verdana"/>
              <a:cs typeface="Verdan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0" y="38"/>
            <a:ext cx="12192000" cy="6858000"/>
            <a:chOff x="0" y="38"/>
            <a:chExt cx="12192000" cy="685800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38"/>
              <a:ext cx="12191999" cy="542756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0" y="1958174"/>
              <a:ext cx="12192000" cy="4900295"/>
            </a:xfrm>
            <a:custGeom>
              <a:avLst/>
              <a:gdLst/>
              <a:ahLst/>
              <a:cxnLst/>
              <a:rect l="l" t="t" r="r" b="b"/>
              <a:pathLst>
                <a:path w="12192000" h="4900295">
                  <a:moveTo>
                    <a:pt x="9226182" y="444"/>
                  </a:moveTo>
                  <a:lnTo>
                    <a:pt x="8677516" y="444"/>
                  </a:lnTo>
                  <a:lnTo>
                    <a:pt x="8677516" y="169926"/>
                  </a:lnTo>
                  <a:lnTo>
                    <a:pt x="8853056" y="169926"/>
                  </a:lnTo>
                  <a:lnTo>
                    <a:pt x="8853056" y="654926"/>
                  </a:lnTo>
                  <a:lnTo>
                    <a:pt x="9051557" y="654926"/>
                  </a:lnTo>
                  <a:lnTo>
                    <a:pt x="9051557" y="169926"/>
                  </a:lnTo>
                  <a:lnTo>
                    <a:pt x="9226182" y="169926"/>
                  </a:lnTo>
                  <a:lnTo>
                    <a:pt x="9226182" y="444"/>
                  </a:lnTo>
                  <a:close/>
                </a:path>
                <a:path w="12192000" h="4900295">
                  <a:moveTo>
                    <a:pt x="9845611" y="654926"/>
                  </a:moveTo>
                  <a:lnTo>
                    <a:pt x="9817290" y="577735"/>
                  </a:lnTo>
                  <a:lnTo>
                    <a:pt x="9753409" y="403707"/>
                  </a:lnTo>
                  <a:lnTo>
                    <a:pt x="9675546" y="191528"/>
                  </a:lnTo>
                  <a:lnTo>
                    <a:pt x="9605416" y="444"/>
                  </a:lnTo>
                  <a:lnTo>
                    <a:pt x="9543682" y="444"/>
                  </a:lnTo>
                  <a:lnTo>
                    <a:pt x="9543682" y="403707"/>
                  </a:lnTo>
                  <a:lnTo>
                    <a:pt x="9414129" y="403707"/>
                  </a:lnTo>
                  <a:lnTo>
                    <a:pt x="9478874" y="191528"/>
                  </a:lnTo>
                  <a:lnTo>
                    <a:pt x="9543682" y="403707"/>
                  </a:lnTo>
                  <a:lnTo>
                    <a:pt x="9543682" y="444"/>
                  </a:lnTo>
                  <a:lnTo>
                    <a:pt x="9352890" y="444"/>
                  </a:lnTo>
                  <a:lnTo>
                    <a:pt x="9112669" y="654926"/>
                  </a:lnTo>
                  <a:lnTo>
                    <a:pt x="9337865" y="654926"/>
                  </a:lnTo>
                  <a:lnTo>
                    <a:pt x="9361259" y="577735"/>
                  </a:lnTo>
                  <a:lnTo>
                    <a:pt x="9596984" y="577735"/>
                  </a:lnTo>
                  <a:lnTo>
                    <a:pt x="9620440" y="654926"/>
                  </a:lnTo>
                  <a:lnTo>
                    <a:pt x="9845611" y="654926"/>
                  </a:lnTo>
                  <a:close/>
                </a:path>
                <a:path w="12192000" h="4900295">
                  <a:moveTo>
                    <a:pt x="10328072" y="481164"/>
                  </a:moveTo>
                  <a:lnTo>
                    <a:pt x="10079495" y="481164"/>
                  </a:lnTo>
                  <a:lnTo>
                    <a:pt x="10079495" y="0"/>
                  </a:lnTo>
                  <a:lnTo>
                    <a:pt x="9881451" y="0"/>
                  </a:lnTo>
                  <a:lnTo>
                    <a:pt x="9881451" y="481164"/>
                  </a:lnTo>
                  <a:lnTo>
                    <a:pt x="9881451" y="655104"/>
                  </a:lnTo>
                  <a:lnTo>
                    <a:pt x="10328072" y="655104"/>
                  </a:lnTo>
                  <a:lnTo>
                    <a:pt x="10328072" y="481164"/>
                  </a:lnTo>
                  <a:close/>
                </a:path>
                <a:path w="12192000" h="4900295">
                  <a:moveTo>
                    <a:pt x="12192000" y="2898305"/>
                  </a:moveTo>
                  <a:lnTo>
                    <a:pt x="0" y="2898305"/>
                  </a:lnTo>
                  <a:lnTo>
                    <a:pt x="0" y="4899825"/>
                  </a:lnTo>
                  <a:lnTo>
                    <a:pt x="12192000" y="4899825"/>
                  </a:lnTo>
                  <a:lnTo>
                    <a:pt x="12192000" y="2898305"/>
                  </a:lnTo>
                  <a:close/>
                </a:path>
                <a:path w="12192000" h="4900295">
                  <a:moveTo>
                    <a:pt x="12192000" y="1353985"/>
                  </a:moveTo>
                  <a:lnTo>
                    <a:pt x="11127156" y="1353985"/>
                  </a:lnTo>
                  <a:lnTo>
                    <a:pt x="11127156" y="1103261"/>
                  </a:lnTo>
                  <a:lnTo>
                    <a:pt x="11127156" y="929322"/>
                  </a:lnTo>
                  <a:lnTo>
                    <a:pt x="11127156" y="695731"/>
                  </a:lnTo>
                  <a:lnTo>
                    <a:pt x="10928629" y="695731"/>
                  </a:lnTo>
                  <a:lnTo>
                    <a:pt x="10928629" y="929322"/>
                  </a:lnTo>
                  <a:lnTo>
                    <a:pt x="10928629" y="1103261"/>
                  </a:lnTo>
                  <a:lnTo>
                    <a:pt x="10928629" y="1353985"/>
                  </a:lnTo>
                  <a:lnTo>
                    <a:pt x="10693832" y="1353985"/>
                  </a:lnTo>
                  <a:lnTo>
                    <a:pt x="10693832" y="1103261"/>
                  </a:lnTo>
                  <a:lnTo>
                    <a:pt x="10928629" y="1103261"/>
                  </a:lnTo>
                  <a:lnTo>
                    <a:pt x="10928629" y="929322"/>
                  </a:lnTo>
                  <a:lnTo>
                    <a:pt x="10693832" y="929322"/>
                  </a:lnTo>
                  <a:lnTo>
                    <a:pt x="10693832" y="695731"/>
                  </a:lnTo>
                  <a:lnTo>
                    <a:pt x="10495369" y="695731"/>
                  </a:lnTo>
                  <a:lnTo>
                    <a:pt x="10495369" y="929322"/>
                  </a:lnTo>
                  <a:lnTo>
                    <a:pt x="10495369" y="1103261"/>
                  </a:lnTo>
                  <a:lnTo>
                    <a:pt x="10495369" y="1353985"/>
                  </a:lnTo>
                  <a:lnTo>
                    <a:pt x="10254920" y="1353985"/>
                  </a:lnTo>
                  <a:lnTo>
                    <a:pt x="10322687" y="1328661"/>
                  </a:lnTo>
                  <a:lnTo>
                    <a:pt x="10361981" y="1303147"/>
                  </a:lnTo>
                  <a:lnTo>
                    <a:pt x="10395026" y="1273505"/>
                  </a:lnTo>
                  <a:lnTo>
                    <a:pt x="10422242" y="1241132"/>
                  </a:lnTo>
                  <a:lnTo>
                    <a:pt x="10444048" y="1207452"/>
                  </a:lnTo>
                  <a:lnTo>
                    <a:pt x="10460876" y="1173873"/>
                  </a:lnTo>
                  <a:lnTo>
                    <a:pt x="10289908" y="1094879"/>
                  </a:lnTo>
                  <a:lnTo>
                    <a:pt x="10271214" y="1131570"/>
                  </a:lnTo>
                  <a:lnTo>
                    <a:pt x="10242194" y="1162164"/>
                  </a:lnTo>
                  <a:lnTo>
                    <a:pt x="10205339" y="1183106"/>
                  </a:lnTo>
                  <a:lnTo>
                    <a:pt x="10163111" y="1190866"/>
                  </a:lnTo>
                  <a:lnTo>
                    <a:pt x="10118306" y="1185037"/>
                  </a:lnTo>
                  <a:lnTo>
                    <a:pt x="10079622" y="1168527"/>
                  </a:lnTo>
                  <a:lnTo>
                    <a:pt x="10047961" y="1142873"/>
                  </a:lnTo>
                  <a:lnTo>
                    <a:pt x="10024224" y="1109560"/>
                  </a:lnTo>
                  <a:lnTo>
                    <a:pt x="10009314" y="1070102"/>
                  </a:lnTo>
                  <a:lnTo>
                    <a:pt x="10004146" y="1025994"/>
                  </a:lnTo>
                  <a:lnTo>
                    <a:pt x="10009314" y="981849"/>
                  </a:lnTo>
                  <a:lnTo>
                    <a:pt x="10024224" y="942301"/>
                  </a:lnTo>
                  <a:lnTo>
                    <a:pt x="10047961" y="908875"/>
                  </a:lnTo>
                  <a:lnTo>
                    <a:pt x="10079622" y="883107"/>
                  </a:lnTo>
                  <a:lnTo>
                    <a:pt x="10118306" y="866521"/>
                  </a:lnTo>
                  <a:lnTo>
                    <a:pt x="10163111" y="860653"/>
                  </a:lnTo>
                  <a:lnTo>
                    <a:pt x="10205339" y="868413"/>
                  </a:lnTo>
                  <a:lnTo>
                    <a:pt x="10242194" y="889355"/>
                  </a:lnTo>
                  <a:lnTo>
                    <a:pt x="10271214" y="919937"/>
                  </a:lnTo>
                  <a:lnTo>
                    <a:pt x="10289908" y="956640"/>
                  </a:lnTo>
                  <a:lnTo>
                    <a:pt x="10460876" y="876731"/>
                  </a:lnTo>
                  <a:lnTo>
                    <a:pt x="10443781" y="842391"/>
                  </a:lnTo>
                  <a:lnTo>
                    <a:pt x="10421849" y="808443"/>
                  </a:lnTo>
                  <a:lnTo>
                    <a:pt x="10394620" y="776173"/>
                  </a:lnTo>
                  <a:lnTo>
                    <a:pt x="10361638" y="746874"/>
                  </a:lnTo>
                  <a:lnTo>
                    <a:pt x="10322446" y="721842"/>
                  </a:lnTo>
                  <a:lnTo>
                    <a:pt x="10276599" y="702360"/>
                  </a:lnTo>
                  <a:lnTo>
                    <a:pt x="10223627" y="689724"/>
                  </a:lnTo>
                  <a:lnTo>
                    <a:pt x="10163111" y="685228"/>
                  </a:lnTo>
                  <a:lnTo>
                    <a:pt x="10112870" y="688047"/>
                  </a:lnTo>
                  <a:lnTo>
                    <a:pt x="10065067" y="696341"/>
                  </a:lnTo>
                  <a:lnTo>
                    <a:pt x="10020097" y="709866"/>
                  </a:lnTo>
                  <a:lnTo>
                    <a:pt x="9978301" y="728357"/>
                  </a:lnTo>
                  <a:lnTo>
                    <a:pt x="9940049" y="751598"/>
                  </a:lnTo>
                  <a:lnTo>
                    <a:pt x="9905721" y="779310"/>
                  </a:lnTo>
                  <a:lnTo>
                    <a:pt x="9875660" y="811276"/>
                  </a:lnTo>
                  <a:lnTo>
                    <a:pt x="9850247" y="847217"/>
                  </a:lnTo>
                  <a:lnTo>
                    <a:pt x="9829851" y="886917"/>
                  </a:lnTo>
                  <a:lnTo>
                    <a:pt x="9814827" y="930109"/>
                  </a:lnTo>
                  <a:lnTo>
                    <a:pt x="9805543" y="976541"/>
                  </a:lnTo>
                  <a:lnTo>
                    <a:pt x="9802368" y="1025994"/>
                  </a:lnTo>
                  <a:lnTo>
                    <a:pt x="9805543" y="1075131"/>
                  </a:lnTo>
                  <a:lnTo>
                    <a:pt x="9814827" y="1121359"/>
                  </a:lnTo>
                  <a:lnTo>
                    <a:pt x="9829851" y="1164412"/>
                  </a:lnTo>
                  <a:lnTo>
                    <a:pt x="9850247" y="1204036"/>
                  </a:lnTo>
                  <a:lnTo>
                    <a:pt x="9875660" y="1239951"/>
                  </a:lnTo>
                  <a:lnTo>
                    <a:pt x="9905721" y="1271930"/>
                  </a:lnTo>
                  <a:lnTo>
                    <a:pt x="9940049" y="1299679"/>
                  </a:lnTo>
                  <a:lnTo>
                    <a:pt x="9978301" y="1322984"/>
                  </a:lnTo>
                  <a:lnTo>
                    <a:pt x="10020097" y="1341539"/>
                  </a:lnTo>
                  <a:lnTo>
                    <a:pt x="10061283" y="1353985"/>
                  </a:lnTo>
                  <a:lnTo>
                    <a:pt x="9768865" y="1353985"/>
                  </a:lnTo>
                  <a:lnTo>
                    <a:pt x="9768865" y="1180706"/>
                  </a:lnTo>
                  <a:lnTo>
                    <a:pt x="9470174" y="1180706"/>
                  </a:lnTo>
                  <a:lnTo>
                    <a:pt x="9470174" y="1108341"/>
                  </a:lnTo>
                  <a:lnTo>
                    <a:pt x="9761944" y="1108341"/>
                  </a:lnTo>
                  <a:lnTo>
                    <a:pt x="9761944" y="935672"/>
                  </a:lnTo>
                  <a:lnTo>
                    <a:pt x="9470174" y="935672"/>
                  </a:lnTo>
                  <a:lnTo>
                    <a:pt x="9470174" y="869657"/>
                  </a:lnTo>
                  <a:lnTo>
                    <a:pt x="9768865" y="869657"/>
                  </a:lnTo>
                  <a:lnTo>
                    <a:pt x="9768865" y="695731"/>
                  </a:lnTo>
                  <a:lnTo>
                    <a:pt x="9271660" y="695731"/>
                  </a:lnTo>
                  <a:lnTo>
                    <a:pt x="9271660" y="869657"/>
                  </a:lnTo>
                  <a:lnTo>
                    <a:pt x="9271660" y="935672"/>
                  </a:lnTo>
                  <a:lnTo>
                    <a:pt x="9271660" y="1108341"/>
                  </a:lnTo>
                  <a:lnTo>
                    <a:pt x="9271660" y="1180706"/>
                  </a:lnTo>
                  <a:lnTo>
                    <a:pt x="9271660" y="1353985"/>
                  </a:lnTo>
                  <a:lnTo>
                    <a:pt x="9051557" y="1353985"/>
                  </a:lnTo>
                  <a:lnTo>
                    <a:pt x="9051557" y="869657"/>
                  </a:lnTo>
                  <a:lnTo>
                    <a:pt x="9226182" y="869657"/>
                  </a:lnTo>
                  <a:lnTo>
                    <a:pt x="9226182" y="695731"/>
                  </a:lnTo>
                  <a:lnTo>
                    <a:pt x="8677529" y="695731"/>
                  </a:lnTo>
                  <a:lnTo>
                    <a:pt x="8677529" y="869657"/>
                  </a:lnTo>
                  <a:lnTo>
                    <a:pt x="8853056" y="869657"/>
                  </a:lnTo>
                  <a:lnTo>
                    <a:pt x="8853056" y="1353985"/>
                  </a:lnTo>
                  <a:lnTo>
                    <a:pt x="986104" y="1353985"/>
                  </a:lnTo>
                  <a:lnTo>
                    <a:pt x="986104" y="1865795"/>
                  </a:lnTo>
                  <a:lnTo>
                    <a:pt x="12192000" y="1865795"/>
                  </a:lnTo>
                  <a:lnTo>
                    <a:pt x="12192000" y="135398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75297" y="3823970"/>
            <a:ext cx="11717020" cy="1527982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50165" rIns="0" bIns="0" rtlCol="0" anchor="t">
            <a:spAutoFit/>
          </a:bodyPr>
          <a:lstStyle/>
          <a:p>
            <a:pPr>
              <a:lnSpc>
                <a:spcPct val="100000"/>
              </a:lnSpc>
              <a:spcBef>
                <a:spcPts val="395"/>
              </a:spcBef>
            </a:pPr>
            <a:endParaRPr sz="3600" dirty="0">
              <a:latin typeface="Times New Roman"/>
              <a:cs typeface="Times New Roman"/>
            </a:endParaRPr>
          </a:p>
          <a:p>
            <a:pPr marL="478155">
              <a:lnSpc>
                <a:spcPts val="3590"/>
              </a:lnSpc>
              <a:spcBef>
                <a:spcPts val="5"/>
              </a:spcBef>
            </a:pPr>
            <a:r>
              <a:rPr lang="en-US" sz="3600" b="1" spc="-140" dirty="0">
                <a:solidFill>
                  <a:srgbClr val="E3057D"/>
                </a:solidFill>
                <a:latin typeface="Verdana"/>
                <a:cs typeface="Verdana"/>
              </a:rPr>
              <a:t>USING ARTIFICIAL INTELLIGENCE IN TEACHING – Lecturer’s Perspective</a:t>
            </a:r>
            <a:endParaRPr lang="en-US" sz="3600" dirty="0">
              <a:latin typeface="Verdana"/>
              <a:cs typeface="Verdan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941019" y="4881498"/>
            <a:ext cx="5834380" cy="8566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130" dirty="0">
                <a:solidFill>
                  <a:srgbClr val="E3057D"/>
                </a:solidFill>
                <a:latin typeface="Verdana"/>
                <a:cs typeface="Verdana"/>
              </a:rPr>
              <a:t> </a:t>
            </a:r>
            <a:endParaRPr lang="et-EE" b="1" spc="-130" dirty="0">
              <a:solidFill>
                <a:srgbClr val="332B5F"/>
              </a:solidFill>
              <a:latin typeface="Verdana"/>
              <a:cs typeface="Verdana"/>
            </a:endParaRP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et-EE" sz="1800" b="1" spc="-130" dirty="0">
              <a:solidFill>
                <a:srgbClr val="332B5F"/>
              </a:solidFill>
              <a:latin typeface="Verdana"/>
              <a:cs typeface="Verdan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A84167-7B86-ABF2-7D3E-4BF006CF71E5}"/>
              </a:ext>
            </a:extLst>
          </p:cNvPr>
          <p:cNvSpPr txBox="1"/>
          <p:nvPr/>
        </p:nvSpPr>
        <p:spPr>
          <a:xfrm>
            <a:off x="450272" y="5680364"/>
            <a:ext cx="11378045" cy="83099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rgbClr val="332B5F"/>
                </a:solidFill>
                <a:latin typeface="Verdana"/>
                <a:ea typeface="+mj-ea"/>
              </a:rPr>
              <a:t>A beloved child has many names – artificial intelligence, synthetic mind, </a:t>
            </a:r>
            <a:r>
              <a:rPr lang="en-US" sz="2400" dirty="0" err="1">
                <a:solidFill>
                  <a:srgbClr val="332B5F"/>
                </a:solidFill>
                <a:latin typeface="Verdana"/>
                <a:ea typeface="+mj-ea"/>
              </a:rPr>
              <a:t>kratt</a:t>
            </a:r>
            <a:r>
              <a:rPr lang="en-US" sz="2400" dirty="0">
                <a:solidFill>
                  <a:srgbClr val="332B5F"/>
                </a:solidFill>
                <a:latin typeface="Verdana"/>
                <a:ea typeface="+mj-ea"/>
              </a:rPr>
              <a:t>, A</a:t>
            </a:r>
            <a:r>
              <a:rPr lang="et-EE" sz="2400" dirty="0">
                <a:solidFill>
                  <a:srgbClr val="332B5F"/>
                </a:solidFill>
                <a:latin typeface="Verdana"/>
                <a:ea typeface="+mj-ea"/>
              </a:rPr>
              <a:t>I,</a:t>
            </a:r>
            <a:r>
              <a:rPr lang="en-US" sz="2400" dirty="0">
                <a:solidFill>
                  <a:srgbClr val="332B5F"/>
                </a:solidFill>
                <a:latin typeface="Verdana"/>
                <a:ea typeface="+mj-ea"/>
              </a:rPr>
              <a:t> etc..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98625" y="5775159"/>
            <a:ext cx="0" cy="570230"/>
          </a:xfrm>
          <a:custGeom>
            <a:avLst/>
            <a:gdLst/>
            <a:ahLst/>
            <a:cxnLst/>
            <a:rect l="l" t="t" r="r" b="b"/>
            <a:pathLst>
              <a:path h="570229">
                <a:moveTo>
                  <a:pt x="0" y="0"/>
                </a:moveTo>
                <a:lnTo>
                  <a:pt x="0" y="570077"/>
                </a:lnTo>
              </a:path>
            </a:pathLst>
          </a:custGeom>
          <a:ln w="6350">
            <a:solidFill>
              <a:srgbClr val="9295A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5400" y="91429"/>
            <a:ext cx="9296397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spcBef>
                <a:spcPts val="95"/>
              </a:spcBef>
            </a:pPr>
            <a:br>
              <a:rPr lang="et-EE" sz="2000" dirty="0"/>
            </a:br>
            <a:r>
              <a:rPr lang="en-US" sz="2000" dirty="0"/>
              <a:t>Use of Artificial Intelligence in Teaching</a:t>
            </a:r>
            <a:endParaRPr lang="et-EE" sz="2000" spc="-10" dirty="0">
              <a:solidFill>
                <a:schemeClr val="tx1"/>
              </a:solidFill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24354" y="5959037"/>
            <a:ext cx="2216150" cy="21082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00" spc="-10" dirty="0">
                <a:solidFill>
                  <a:srgbClr val="9295AF"/>
                </a:solidFill>
                <a:latin typeface="Verdana"/>
                <a:cs typeface="Verdana"/>
              </a:rPr>
              <a:t>TALLINNA</a:t>
            </a:r>
            <a:r>
              <a:rPr sz="1200" spc="-40" dirty="0">
                <a:solidFill>
                  <a:srgbClr val="9295AF"/>
                </a:solidFill>
                <a:latin typeface="Verdana"/>
                <a:cs typeface="Verdana"/>
              </a:rPr>
              <a:t> </a:t>
            </a:r>
            <a:r>
              <a:rPr sz="1200" spc="-10" dirty="0">
                <a:solidFill>
                  <a:srgbClr val="9295AF"/>
                </a:solidFill>
                <a:latin typeface="Verdana"/>
                <a:cs typeface="Verdana"/>
              </a:rPr>
              <a:t>TEHNIKAÜLIKOOL</a:t>
            </a:r>
            <a:endParaRPr sz="1200">
              <a:latin typeface="Verdana"/>
              <a:cs typeface="Verdan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EEE0731-056D-96D6-712C-E3B9E3F31EAE}"/>
              </a:ext>
            </a:extLst>
          </p:cNvPr>
          <p:cNvSpPr txBox="1"/>
          <p:nvPr/>
        </p:nvSpPr>
        <p:spPr>
          <a:xfrm>
            <a:off x="603232" y="783588"/>
            <a:ext cx="10665815" cy="480131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b="1" dirty="0">
                <a:solidFill>
                  <a:srgbClr val="332B5F"/>
                </a:solidFill>
                <a:latin typeface="Verdana"/>
                <a:ea typeface="Verdana"/>
              </a:rPr>
              <a:t>Rules and recommendations regarding AI can be found under good practices:</a:t>
            </a:r>
          </a:p>
          <a:p>
            <a:r>
              <a:rPr lang="en-US" b="1" dirty="0">
                <a:solidFill>
                  <a:srgbClr val="332B5F"/>
                </a:solidFill>
                <a:latin typeface="Verdana"/>
                <a:ea typeface="Verdana"/>
                <a:hlinkClick r:id="rId3"/>
              </a:rPr>
              <a:t>https://oigusaktid.taltech.ee/en/academic-policies/</a:t>
            </a:r>
            <a:endParaRPr lang="et-EE" b="1" dirty="0">
              <a:solidFill>
                <a:srgbClr val="332B5F"/>
              </a:solidFill>
              <a:latin typeface="Verdana"/>
              <a:ea typeface="Verdana"/>
            </a:endParaRPr>
          </a:p>
          <a:p>
            <a:endParaRPr lang="en-US" dirty="0">
              <a:solidFill>
                <a:srgbClr val="000000"/>
              </a:solidFill>
              <a:latin typeface="Verdana"/>
              <a:ea typeface="Verdana"/>
            </a:endParaRPr>
          </a:p>
          <a:p>
            <a:r>
              <a:rPr lang="en-US" b="1" dirty="0">
                <a:solidFill>
                  <a:srgbClr val="332B5F"/>
                </a:solidFill>
                <a:latin typeface="Verdana"/>
                <a:ea typeface="+mj-ea"/>
              </a:rPr>
              <a:t>Permitted uses:</a:t>
            </a:r>
          </a:p>
          <a:p>
            <a:r>
              <a:rPr lang="en-US" dirty="0">
                <a:solidFill>
                  <a:srgbClr val="332B5F"/>
                </a:solidFill>
                <a:latin typeface="Verdana"/>
                <a:ea typeface="+mj-ea"/>
              </a:rPr>
              <a:t>As a source of inspiration</a:t>
            </a:r>
          </a:p>
          <a:p>
            <a:r>
              <a:rPr lang="en-US" dirty="0">
                <a:solidFill>
                  <a:srgbClr val="332B5F"/>
                </a:solidFill>
                <a:latin typeface="Verdana"/>
                <a:ea typeface="+mj-ea"/>
              </a:rPr>
              <a:t>For evaluating and refining your own thoughts and ideas</a:t>
            </a:r>
          </a:p>
          <a:p>
            <a:r>
              <a:rPr lang="en-US" dirty="0">
                <a:solidFill>
                  <a:srgbClr val="332B5F"/>
                </a:solidFill>
                <a:latin typeface="Verdana"/>
                <a:ea typeface="+mj-ea"/>
              </a:rPr>
              <a:t>For translation and learning support in early stages of work</a:t>
            </a:r>
          </a:p>
          <a:p>
            <a:r>
              <a:rPr lang="en-US" dirty="0">
                <a:solidFill>
                  <a:srgbClr val="332B5F"/>
                </a:solidFill>
                <a:latin typeface="Verdana"/>
                <a:ea typeface="+mj-ea"/>
              </a:rPr>
              <a:t>For text editing in the final stage of work</a:t>
            </a:r>
            <a:endParaRPr lang="et-EE" dirty="0">
              <a:solidFill>
                <a:srgbClr val="332B5F"/>
              </a:solidFill>
              <a:latin typeface="Verdana"/>
              <a:ea typeface="+mj-ea"/>
            </a:endParaRPr>
          </a:p>
          <a:p>
            <a:r>
              <a:rPr lang="en-US" b="1" dirty="0">
                <a:solidFill>
                  <a:srgbClr val="332B5F"/>
                </a:solidFill>
                <a:latin typeface="Verdana"/>
                <a:ea typeface="+mj-ea"/>
              </a:rPr>
              <a:t>Prohibited uses:</a:t>
            </a:r>
          </a:p>
          <a:p>
            <a:r>
              <a:rPr lang="en-US" dirty="0">
                <a:solidFill>
                  <a:srgbClr val="332B5F"/>
                </a:solidFill>
                <a:latin typeface="Verdana"/>
                <a:ea typeface="+mj-ea"/>
              </a:rPr>
              <a:t>For composing large portions of thesis text</a:t>
            </a:r>
          </a:p>
          <a:p>
            <a:r>
              <a:rPr lang="en-US" dirty="0">
                <a:solidFill>
                  <a:srgbClr val="332B5F"/>
                </a:solidFill>
                <a:latin typeface="Verdana"/>
                <a:ea typeface="+mj-ea"/>
              </a:rPr>
              <a:t>For fabricating data to be analyzed in the work</a:t>
            </a:r>
          </a:p>
          <a:p>
            <a:r>
              <a:rPr lang="en-US" dirty="0">
                <a:solidFill>
                  <a:srgbClr val="332B5F"/>
                </a:solidFill>
                <a:latin typeface="Verdana"/>
                <a:ea typeface="+mj-ea"/>
              </a:rPr>
              <a:t>For composing substantive arguments</a:t>
            </a:r>
            <a:endParaRPr lang="et-EE" dirty="0">
              <a:solidFill>
                <a:srgbClr val="332B5F"/>
              </a:solidFill>
              <a:latin typeface="Verdana"/>
              <a:ea typeface="+mj-ea"/>
            </a:endParaRPr>
          </a:p>
          <a:p>
            <a:r>
              <a:rPr lang="et-EE" dirty="0">
                <a:solidFill>
                  <a:srgbClr val="332B5F"/>
                </a:solidFill>
                <a:latin typeface="Verdana"/>
                <a:ea typeface="+mj-ea"/>
              </a:rPr>
              <a:t>Üliõpilane vastutab lõputöö sisu ja kvaliteedi eest, sõltumata kasutatud allikatest, sh tehisintellekt</a:t>
            </a:r>
            <a:r>
              <a:rPr lang="et-EE" sz="1600" dirty="0">
                <a:solidFill>
                  <a:srgbClr val="332B5F"/>
                </a:solidFill>
                <a:latin typeface="Verdana"/>
                <a:ea typeface="+mj-ea"/>
              </a:rPr>
              <a:t>.</a:t>
            </a:r>
          </a:p>
          <a:p>
            <a:endParaRPr lang="et-EE" dirty="0">
              <a:solidFill>
                <a:srgbClr val="332B5F"/>
              </a:solidFill>
              <a:latin typeface="Verdana"/>
              <a:ea typeface="+mj-ea"/>
            </a:endParaRPr>
          </a:p>
          <a:p>
            <a:r>
              <a:rPr lang="en-US" b="1" dirty="0">
                <a:solidFill>
                  <a:srgbClr val="332B5F"/>
                </a:solidFill>
                <a:latin typeface="Verdana"/>
                <a:ea typeface="+mj-ea"/>
              </a:rPr>
              <a:t>The student is responsible for the content and quality of the thesis, regardless of the sources used, including artificial intelligence.</a:t>
            </a:r>
            <a:endParaRPr lang="et-EE" b="1" dirty="0">
              <a:solidFill>
                <a:srgbClr val="332B5F"/>
              </a:solidFill>
              <a:latin typeface="Verdana"/>
              <a:ea typeface="+mj-e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55F2DB-70E4-4C24-AEF0-5EEDC1D2B7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1399892"/>
            <a:ext cx="1991003" cy="202910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62862-A3CD-2A01-2E88-383797CF0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C4DC1-7BF8-BF0A-77FB-032D86938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8286" y="423350"/>
            <a:ext cx="6075428" cy="646331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2000" dirty="0">
                <a:ea typeface="Verdana"/>
              </a:rPr>
              <a:t>AI Usage Rules (Course)</a:t>
            </a:r>
            <a:br>
              <a:rPr lang="en-US" dirty="0">
                <a:ea typeface="Verdana"/>
              </a:rPr>
            </a:br>
            <a:endParaRPr lang="en-US" dirty="0">
              <a:ea typeface="Verdana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4CD06-84F9-8F9A-9434-568C2E7884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2008" y="1081923"/>
            <a:ext cx="11219473" cy="2769989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b="0" dirty="0">
                <a:ea typeface="Verdana"/>
              </a:rPr>
              <a:t>Add AI usage rules to your course’s extended syllabus.</a:t>
            </a:r>
            <a:endParaRPr lang="et-EE" b="0" dirty="0">
              <a:ea typeface="Verdana"/>
            </a:endParaRPr>
          </a:p>
          <a:p>
            <a:endParaRPr lang="en-US" b="0" dirty="0">
              <a:ea typeface="Verdan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ea typeface="Verdana"/>
              </a:rPr>
              <a:t>Explain how AI is generally allowed in your course. Provide examples of both permitted and prohibited uses.</a:t>
            </a:r>
            <a:endParaRPr lang="et-EE" b="0" dirty="0">
              <a:ea typeface="Verdan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ea typeface="Verdan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dirty="0">
                <a:ea typeface="Verdana"/>
              </a:rPr>
              <a:t>Show students the extended syllabus where you have written out the AI rules.</a:t>
            </a:r>
            <a:endParaRPr lang="et-EE" b="0" dirty="0">
              <a:ea typeface="Verdana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b="0" dirty="0">
              <a:ea typeface="Verdana"/>
            </a:endParaRPr>
          </a:p>
          <a:p>
            <a:r>
              <a:rPr lang="en-US" b="0" dirty="0">
                <a:ea typeface="Verdana"/>
              </a:rPr>
              <a:t>NB! If you have defined different AI usage rules for each assignment, inform students where they can find this information (e.g., in the assignment description)., </a:t>
            </a:r>
            <a:r>
              <a:rPr lang="en-US" b="0" dirty="0" err="1">
                <a:ea typeface="Verdana"/>
              </a:rPr>
              <a:t>siis</a:t>
            </a:r>
            <a:r>
              <a:rPr lang="en-US" b="0" dirty="0">
                <a:ea typeface="Verdana"/>
              </a:rPr>
              <a:t> </a:t>
            </a:r>
            <a:r>
              <a:rPr lang="et-EE" b="0" dirty="0">
                <a:ea typeface="Verdana"/>
              </a:rPr>
              <a:t>teavitage</a:t>
            </a:r>
            <a:r>
              <a:rPr lang="en-US" b="0" dirty="0">
                <a:ea typeface="Verdana"/>
              </a:rPr>
              <a:t> </a:t>
            </a:r>
            <a:r>
              <a:rPr lang="en-US" b="0" dirty="0" err="1">
                <a:ea typeface="Verdana"/>
              </a:rPr>
              <a:t>õppijaid</a:t>
            </a:r>
            <a:r>
              <a:rPr lang="en-US" b="0" dirty="0">
                <a:ea typeface="Verdana"/>
              </a:rPr>
              <a:t>, </a:t>
            </a:r>
            <a:r>
              <a:rPr lang="en-US" b="0" dirty="0" err="1">
                <a:ea typeface="Verdana"/>
              </a:rPr>
              <a:t>kuskohast</a:t>
            </a:r>
            <a:r>
              <a:rPr lang="en-US" b="0" dirty="0">
                <a:ea typeface="Verdana"/>
              </a:rPr>
              <a:t> </a:t>
            </a:r>
            <a:r>
              <a:rPr lang="en-US" b="0" dirty="0" err="1">
                <a:ea typeface="Verdana"/>
              </a:rPr>
              <a:t>nad</a:t>
            </a:r>
            <a:r>
              <a:rPr lang="en-US" b="0" dirty="0">
                <a:ea typeface="Verdana"/>
              </a:rPr>
              <a:t> </a:t>
            </a:r>
            <a:r>
              <a:rPr lang="et-EE" b="0" dirty="0">
                <a:ea typeface="Verdana"/>
              </a:rPr>
              <a:t>vastava</a:t>
            </a:r>
            <a:r>
              <a:rPr lang="en-US" b="0" dirty="0">
                <a:ea typeface="Verdana"/>
              </a:rPr>
              <a:t> info </a:t>
            </a:r>
            <a:r>
              <a:rPr lang="et-EE" b="0" dirty="0">
                <a:ea typeface="Verdana"/>
              </a:rPr>
              <a:t>saavad</a:t>
            </a:r>
            <a:r>
              <a:rPr lang="en-US" b="0" dirty="0">
                <a:ea typeface="Verdana"/>
              </a:rPr>
              <a:t> (nt. </a:t>
            </a:r>
            <a:r>
              <a:rPr lang="en-US" b="0" dirty="0" err="1">
                <a:ea typeface="Verdana"/>
              </a:rPr>
              <a:t>ülesande</a:t>
            </a:r>
            <a:r>
              <a:rPr lang="en-US" b="0" dirty="0">
                <a:ea typeface="Verdana"/>
              </a:rPr>
              <a:t> </a:t>
            </a:r>
            <a:r>
              <a:rPr lang="en-US" b="0" dirty="0" err="1">
                <a:ea typeface="Verdana"/>
              </a:rPr>
              <a:t>juures</a:t>
            </a:r>
            <a:r>
              <a:rPr lang="en-US" b="0" dirty="0">
                <a:ea typeface="Verdana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933507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D7E95-7E11-EAA4-5905-C903A4AB4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5FFA0-4A06-256F-D247-1828DA95B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222" y="411225"/>
            <a:ext cx="3725583" cy="923330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2000" dirty="0">
                <a:ea typeface="Verdana"/>
              </a:rPr>
              <a:t>Artificial Intelligence Usage – Allowed or Prohibited?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64AFF16-B6CC-EBAA-75CF-4B216E188D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9131" y="1722082"/>
            <a:ext cx="4153854" cy="1661993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dirty="0">
                <a:ea typeface="Verdana"/>
              </a:rPr>
              <a:t>Here is a diagram that simplifies understanding whether AI is allowed or not.</a:t>
            </a:r>
          </a:p>
          <a:p>
            <a:endParaRPr lang="en-US" b="0" dirty="0">
              <a:ea typeface="Verdana"/>
            </a:endParaRPr>
          </a:p>
          <a:p>
            <a:r>
              <a:rPr lang="en-US" b="0" dirty="0">
                <a:ea typeface="Verdana"/>
              </a:rPr>
              <a:t>Case 1:</a:t>
            </a:r>
          </a:p>
          <a:p>
            <a:r>
              <a:rPr lang="en-US" b="0" dirty="0">
                <a:ea typeface="Verdana"/>
              </a:rPr>
              <a:t>Case 2: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DC5ACFF-2DCA-10C2-4CF5-127FD3174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782" y="563270"/>
            <a:ext cx="6386808" cy="5761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3037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24403-AC09-3D05-9D71-A79F6CE79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50" y="227152"/>
            <a:ext cx="9454630" cy="307777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sz="2000" dirty="0"/>
              <a:t>What Happens If a Student Is Caught Cheating or Overusing AI?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19FEC3-2CBD-0F5A-312A-DBBD90892B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3964" y="899731"/>
            <a:ext cx="6321938" cy="4708981"/>
          </a:xfrm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dirty="0">
                <a:ea typeface="Verdana"/>
              </a:rPr>
              <a:t>The student is responsible for following academic good practices.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dirty="0">
                <a:ea typeface="Verdana"/>
              </a:rPr>
              <a:t>Violations of academic integrity include: plagiarism, submitting AI-generated work without permission, presenting false data, submitting someone else’s work under your own name.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b="0" dirty="0">
              <a:ea typeface="Verdana"/>
            </a:endParaRPr>
          </a:p>
          <a:p>
            <a:pPr algn="l"/>
            <a:r>
              <a:rPr lang="en-US" dirty="0">
                <a:ea typeface="Verdana"/>
              </a:rPr>
              <a:t>Consequences for the student may include: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b="0" dirty="0">
              <a:ea typeface="Verdana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dirty="0">
                <a:ea typeface="Verdana"/>
              </a:rPr>
              <a:t>Unsatisfactory grade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dirty="0">
                <a:ea typeface="Verdana"/>
              </a:rPr>
              <a:t>Prohibition from resubmitting the work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dirty="0">
                <a:ea typeface="Verdana"/>
              </a:rPr>
              <a:t>Expulsion for repeated or severe violations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dirty="0">
                <a:ea typeface="Verdana"/>
              </a:rPr>
              <a:t>A note of academic dishonesty as a reprimand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b="0" dirty="0">
                <a:ea typeface="Verdana"/>
              </a:rPr>
              <a:t>The student is obligated to familiarize themselves with and follow the lecturer’s, course’s, and university’s academic integrity principles, including the permitted extent of AI usage.</a:t>
            </a:r>
            <a:endParaRPr lang="en-US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3CA9899-94ED-6CC2-19E4-7C14D1C6EE66}"/>
              </a:ext>
            </a:extLst>
          </p:cNvPr>
          <p:cNvSpPr txBox="1">
            <a:spLocks/>
          </p:cNvSpPr>
          <p:nvPr/>
        </p:nvSpPr>
        <p:spPr>
          <a:xfrm>
            <a:off x="6788689" y="899731"/>
            <a:ext cx="5125431" cy="5647700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>
              <a:defRPr sz="1800" b="1" i="0">
                <a:solidFill>
                  <a:srgbClr val="332B5F"/>
                </a:solidFill>
                <a:latin typeface="Verdana"/>
                <a:ea typeface="+mn-ea"/>
                <a:cs typeface="Verdana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600"/>
              </a:spcBef>
              <a:spcAft>
                <a:spcPts val="300"/>
              </a:spcAft>
            </a:pPr>
            <a:r>
              <a:rPr lang="en-US" dirty="0">
                <a:ea typeface="Verdana"/>
              </a:rPr>
              <a:t>The lecturer is responsible for giving clear instructions:</a:t>
            </a:r>
          </a:p>
          <a:p>
            <a:pPr marL="285750" indent="-28575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dirty="0">
                <a:ea typeface="Verdana"/>
              </a:rPr>
              <a:t>What is allowed and what is not (e.g., whether AI may be used and in which parts), what are the requirements for submitting and citing work</a:t>
            </a:r>
          </a:p>
          <a:p>
            <a:pPr marL="285750" indent="-28575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dirty="0">
                <a:ea typeface="Verdana"/>
              </a:rPr>
              <a:t>For guiding the student to understand the boundaries of academic integrity and AI usage</a:t>
            </a:r>
          </a:p>
          <a:p>
            <a:pPr marL="285750" indent="-28575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dirty="0">
                <a:ea typeface="Verdana"/>
              </a:rPr>
              <a:t>For monitoring compliance with rules, including:</a:t>
            </a:r>
          </a:p>
          <a:p>
            <a:pPr marL="285750" lvl="1" indent="-28575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32B5F"/>
                </a:solidFill>
                <a:latin typeface="Verdana"/>
                <a:ea typeface="Verdana"/>
              </a:rPr>
              <a:t>Detecting suspicious work (plagiarism detection, other academic violations), documenting violations, and initiating reprimands if necessary</a:t>
            </a:r>
          </a:p>
          <a:p>
            <a:pPr marL="285750" indent="-285750" algn="l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b="0" dirty="0">
                <a:ea typeface="Verdana"/>
              </a:rPr>
              <a:t>The lecturer may conduct additional checks to verify acquired competencies – e.g., ask to redo the work in class, ask for oral explanations of the topic</a:t>
            </a:r>
          </a:p>
        </p:txBody>
      </p:sp>
    </p:spTree>
    <p:extLst>
      <p:ext uri="{BB962C8B-B14F-4D97-AF65-F5344CB8AC3E}">
        <p14:creationId xmlns:p14="http://schemas.microsoft.com/office/powerpoint/2010/main" val="1883119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AA60B-DA57-A45E-019D-8E6362DA4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300764-5C98-6081-3E78-8BF087A25C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05200" y="549699"/>
            <a:ext cx="6075428" cy="1015663"/>
          </a:xfrm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i="0" dirty="0">
                <a:solidFill>
                  <a:srgbClr val="424242"/>
                </a:solidFill>
                <a:effectLst/>
                <a:latin typeface="Segoe Sans"/>
              </a:rPr>
              <a:t>AI Support and Course for Students</a:t>
            </a:r>
            <a:br>
              <a:rPr lang="en-US" b="1" i="0" dirty="0">
                <a:solidFill>
                  <a:srgbClr val="424242"/>
                </a:solidFill>
                <a:effectLst/>
                <a:latin typeface="Segoe Sans"/>
              </a:rPr>
            </a:br>
            <a:br>
              <a:rPr lang="en-US" dirty="0">
                <a:ea typeface="Verdana"/>
              </a:rPr>
            </a:br>
            <a:endParaRPr lang="en-US" dirty="0">
              <a:ea typeface="Verdana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8A3F0-10CB-B4DE-9D25-A4575E3323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8600" y="1257336"/>
            <a:ext cx="11219473" cy="1938992"/>
          </a:xfrm>
        </p:spPr>
        <p:txBody>
          <a:bodyPr wrap="square" lIns="0" tIns="0" rIns="0" bIns="0" anchor="t">
            <a:spAutoFit/>
          </a:bodyPr>
          <a:lstStyle/>
          <a:p>
            <a:r>
              <a:rPr lang="en-US" b="0" dirty="0">
                <a:ea typeface="Verdana"/>
              </a:rPr>
              <a:t>Academic use of AI is also explained by library specialists: </a:t>
            </a:r>
            <a:r>
              <a:rPr lang="en-US" b="0" dirty="0">
                <a:ea typeface="Verdana"/>
                <a:hlinkClick r:id="rId3"/>
              </a:rPr>
              <a:t>https://taltech.ee/en/library</a:t>
            </a:r>
            <a:r>
              <a:rPr lang="et-EE" b="0" dirty="0">
                <a:ea typeface="Verdana"/>
              </a:rPr>
              <a:t> </a:t>
            </a:r>
          </a:p>
          <a:p>
            <a:endParaRPr lang="en-US" b="0" dirty="0">
              <a:ea typeface="Verdana"/>
            </a:endParaRPr>
          </a:p>
          <a:p>
            <a:r>
              <a:rPr lang="en-US" b="0" dirty="0">
                <a:ea typeface="Verdana"/>
              </a:rPr>
              <a:t>In November, the library hosts “Thesis Week.”</a:t>
            </a:r>
            <a:endParaRPr lang="et-EE" b="0" dirty="0">
              <a:ea typeface="Verdana"/>
            </a:endParaRPr>
          </a:p>
          <a:p>
            <a:endParaRPr lang="en-US" b="0" dirty="0">
              <a:ea typeface="Verdana"/>
            </a:endParaRPr>
          </a:p>
          <a:p>
            <a:r>
              <a:rPr lang="en-US" b="0" dirty="0">
                <a:ea typeface="Verdana"/>
              </a:rPr>
              <a:t>A supporting e-course for students is available</a:t>
            </a:r>
            <a:r>
              <a:rPr lang="et-EE" b="0" dirty="0">
                <a:ea typeface="Verdana"/>
                <a:sym typeface="Wingdings" panose="05000000000000000000" pitchFamily="2" charset="2"/>
              </a:rPr>
              <a:t> (</a:t>
            </a:r>
            <a:r>
              <a:rPr lang="et-EE" b="0" dirty="0" err="1">
                <a:ea typeface="Verdana"/>
                <a:sym typeface="Wingdings" panose="05000000000000000000" pitchFamily="2" charset="2"/>
              </a:rPr>
              <a:t>currently</a:t>
            </a:r>
            <a:r>
              <a:rPr lang="et-EE" b="0" dirty="0">
                <a:ea typeface="Verdana"/>
                <a:sym typeface="Wingdings" panose="05000000000000000000" pitchFamily="2" charset="2"/>
              </a:rPr>
              <a:t> EST)</a:t>
            </a:r>
            <a:r>
              <a:rPr lang="en-US" b="0" dirty="0">
                <a:ea typeface="Verdana"/>
              </a:rPr>
              <a:t> </a:t>
            </a:r>
            <a:r>
              <a:rPr lang="en-US" b="0" dirty="0">
                <a:ea typeface="Verdana"/>
                <a:hlinkClick r:id="rId4"/>
              </a:rPr>
              <a:t>https://moodle.taltech.ee/course/view.php?id=35369</a:t>
            </a:r>
            <a:endParaRPr lang="et-EE" b="0" dirty="0">
              <a:ea typeface="Verdana"/>
            </a:endParaRPr>
          </a:p>
          <a:p>
            <a:endParaRPr lang="en-US" b="0" dirty="0">
              <a:ea typeface="Verdana"/>
            </a:endParaRPr>
          </a:p>
        </p:txBody>
      </p:sp>
      <p:pic>
        <p:nvPicPr>
          <p:cNvPr id="4" name="Picture 3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C311352D-881D-7D0C-7778-9B0E3DFDA6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4537" y="4273298"/>
            <a:ext cx="2019300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9293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AB1252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204</TotalTime>
  <Words>1680</Words>
  <Application>Microsoft Office PowerPoint</Application>
  <PresentationFormat>Widescreen</PresentationFormat>
  <Paragraphs>90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Aptos</vt:lpstr>
      <vt:lpstr>Arial</vt:lpstr>
      <vt:lpstr>Calibri</vt:lpstr>
      <vt:lpstr>Segoe Sans</vt:lpstr>
      <vt:lpstr>Times New Roman</vt:lpstr>
      <vt:lpstr>Verdana</vt:lpstr>
      <vt:lpstr>Office Theme</vt:lpstr>
      <vt:lpstr>PowerPoint Presentation</vt:lpstr>
      <vt:lpstr> Use of Artificial Intelligence in Teaching</vt:lpstr>
      <vt:lpstr>AI Usage Rules (Course) </vt:lpstr>
      <vt:lpstr>Artificial Intelligence Usage – Allowed or Prohibited?</vt:lpstr>
      <vt:lpstr>What Happens If a Student Is Caught Cheating or Overusing AI?</vt:lpstr>
      <vt:lpstr>AI Support and Course for Students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PowerPointi esitlus</dc:title>
  <dc:creator>Anu Teder</dc:creator>
  <cp:lastModifiedBy>Birgy Lorenz</cp:lastModifiedBy>
  <cp:revision>892</cp:revision>
  <dcterms:created xsi:type="dcterms:W3CDTF">2025-04-14T13:16:00Z</dcterms:created>
  <dcterms:modified xsi:type="dcterms:W3CDTF">2025-08-26T09:46:34Z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2025-02-17T00:00:00Z</vt:filetime>
  </property>
  <property fmtid="{D5CDD505-2E9C-101B-9397-08002B2CF9AE}" pid="3" name="Creator">
    <vt:lpwstr>Microsoft® PowerPoint® Microsoft 365 jaoks</vt:lpwstr>
  </property>
  <property fmtid="{D5CDD505-2E9C-101B-9397-08002B2CF9AE}" pid="4" name="LastSaved">
    <vt:filetime>2025-04-14T00:00:00Z</vt:filetime>
  </property>
  <property fmtid="{D5CDD505-2E9C-101B-9397-08002B2CF9AE}" pid="5" name="Producer">
    <vt:lpwstr>Microsoft® PowerPoint® Microsoft 365 jaoks</vt:lpwstr>
  </property>
</Properties>
</file>